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55"/>
  </p:notesMasterIdLst>
  <p:handoutMasterIdLst>
    <p:handoutMasterId r:id="rId56"/>
  </p:handoutMasterIdLst>
  <p:sldIdLst>
    <p:sldId id="256" r:id="rId2"/>
    <p:sldId id="260" r:id="rId3"/>
    <p:sldId id="261" r:id="rId4"/>
    <p:sldId id="262" r:id="rId5"/>
    <p:sldId id="264" r:id="rId6"/>
    <p:sldId id="320" r:id="rId7"/>
    <p:sldId id="313" r:id="rId8"/>
    <p:sldId id="321" r:id="rId9"/>
    <p:sldId id="314" r:id="rId10"/>
    <p:sldId id="283" r:id="rId11"/>
    <p:sldId id="316" r:id="rId12"/>
    <p:sldId id="331" r:id="rId13"/>
    <p:sldId id="315" r:id="rId14"/>
    <p:sldId id="284" r:id="rId15"/>
    <p:sldId id="285" r:id="rId16"/>
    <p:sldId id="286" r:id="rId17"/>
    <p:sldId id="287" r:id="rId18"/>
    <p:sldId id="322" r:id="rId19"/>
    <p:sldId id="292" r:id="rId20"/>
    <p:sldId id="295" r:id="rId21"/>
    <p:sldId id="317" r:id="rId22"/>
    <p:sldId id="265" r:id="rId23"/>
    <p:sldId id="325" r:id="rId24"/>
    <p:sldId id="323" r:id="rId25"/>
    <p:sldId id="328" r:id="rId26"/>
    <p:sldId id="329" r:id="rId27"/>
    <p:sldId id="330" r:id="rId28"/>
    <p:sldId id="270" r:id="rId29"/>
    <p:sldId id="275" r:id="rId30"/>
    <p:sldId id="289" r:id="rId31"/>
    <p:sldId id="290" r:id="rId32"/>
    <p:sldId id="291" r:id="rId33"/>
    <p:sldId id="327" r:id="rId34"/>
    <p:sldId id="297" r:id="rId35"/>
    <p:sldId id="298" r:id="rId36"/>
    <p:sldId id="299" r:id="rId37"/>
    <p:sldId id="300" r:id="rId38"/>
    <p:sldId id="302" r:id="rId39"/>
    <p:sldId id="296" r:id="rId40"/>
    <p:sldId id="301" r:id="rId41"/>
    <p:sldId id="303" r:id="rId42"/>
    <p:sldId id="304" r:id="rId43"/>
    <p:sldId id="326" r:id="rId44"/>
    <p:sldId id="306" r:id="rId45"/>
    <p:sldId id="309" r:id="rId46"/>
    <p:sldId id="305" r:id="rId47"/>
    <p:sldId id="307" r:id="rId48"/>
    <p:sldId id="310" r:id="rId49"/>
    <p:sldId id="311" r:id="rId50"/>
    <p:sldId id="312" r:id="rId51"/>
    <p:sldId id="276" r:id="rId52"/>
    <p:sldId id="324" r:id="rId53"/>
    <p:sldId id="282" r:id="rId5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5" autoAdjust="0"/>
    <p:restoredTop sz="94660"/>
  </p:normalViewPr>
  <p:slideViewPr>
    <p:cSldViewPr snapToGrid="0">
      <p:cViewPr>
        <p:scale>
          <a:sx n="132" d="100"/>
          <a:sy n="132" d="100"/>
        </p:scale>
        <p:origin x="792" y="-216"/>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2020/7/4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2020/7/4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p:extLst>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4066988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p:extLst>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0" dirty="0"/>
              <a:t>门诊医疗预约系统的优化</a:t>
            </a:r>
            <a:endParaRPr lang="zh-CN" altLang="en-US" sz="4400" dirty="0"/>
          </a:p>
        </p:txBody>
      </p:sp>
      <p:sp>
        <p:nvSpPr>
          <p:cNvPr id="5" name="副标题 4"/>
          <p:cNvSpPr>
            <a:spLocks noGrp="1"/>
          </p:cNvSpPr>
          <p:nvPr>
            <p:ph type="subTitle" idx="1"/>
          </p:nvPr>
        </p:nvSpPr>
        <p:spPr/>
        <p:txBody>
          <a:bodyPr/>
          <a:lstStyle/>
          <a:p>
            <a:r>
              <a:rPr lang="en-US" altLang="zh-CN" sz="2800" dirty="0"/>
              <a:t>2020</a:t>
            </a:r>
            <a:r>
              <a:rPr lang="zh-CN" altLang="en-US" sz="2800" dirty="0"/>
              <a:t>年</a:t>
            </a:r>
            <a:r>
              <a:rPr lang="en-US" altLang="zh-CN" sz="2800" dirty="0"/>
              <a:t>5</a:t>
            </a:r>
            <a:r>
              <a:rPr lang="zh-CN" altLang="en-US" sz="2800" dirty="0"/>
              <a:t>月</a:t>
            </a:r>
          </a:p>
        </p:txBody>
      </p:sp>
    </p:spTree>
    <p:extLst>
      <p:ext uri="{BB962C8B-B14F-4D97-AF65-F5344CB8AC3E}">
        <p14:creationId xmlns:p14="http://schemas.microsoft.com/office/powerpoint/2010/main" val="1691820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678677C-64DA-419C-A039-B5199E20A7DD}"/>
              </a:ext>
            </a:extLst>
          </p:cNvPr>
          <p:cNvSpPr>
            <a:spLocks noGrp="1"/>
          </p:cNvSpPr>
          <p:nvPr>
            <p:ph type="title"/>
          </p:nvPr>
        </p:nvSpPr>
        <p:spPr/>
        <p:txBody>
          <a:bodyPr/>
          <a:lstStyle/>
          <a:p>
            <a:r>
              <a:rPr lang="en-US" altLang="zh-CN" dirty="0" err="1"/>
              <a:t>mysqlslap</a:t>
            </a:r>
            <a:r>
              <a:rPr lang="zh-CN" altLang="en-US" dirty="0"/>
              <a:t>结果显示</a:t>
            </a:r>
          </a:p>
        </p:txBody>
      </p:sp>
      <p:pic>
        <p:nvPicPr>
          <p:cNvPr id="6" name="图片 5">
            <a:extLst>
              <a:ext uri="{FF2B5EF4-FFF2-40B4-BE49-F238E27FC236}">
                <a16:creationId xmlns:a16="http://schemas.microsoft.com/office/drawing/2014/main" id="{EBEFA326-4D40-47E4-AB79-981FB4180BC5}"/>
              </a:ext>
            </a:extLst>
          </p:cNvPr>
          <p:cNvPicPr/>
          <p:nvPr/>
        </p:nvPicPr>
        <p:blipFill>
          <a:blip r:embed="rId2"/>
          <a:stretch>
            <a:fillRect/>
          </a:stretch>
        </p:blipFill>
        <p:spPr>
          <a:xfrm>
            <a:off x="737417" y="2037759"/>
            <a:ext cx="6915240" cy="1554527"/>
          </a:xfrm>
          <a:prstGeom prst="rect">
            <a:avLst/>
          </a:prstGeom>
        </p:spPr>
      </p:pic>
      <p:pic>
        <p:nvPicPr>
          <p:cNvPr id="7" name="图片 6">
            <a:extLst>
              <a:ext uri="{FF2B5EF4-FFF2-40B4-BE49-F238E27FC236}">
                <a16:creationId xmlns:a16="http://schemas.microsoft.com/office/drawing/2014/main" id="{6C1CF8D3-C7D2-4858-AA17-36206BD9CF9C}"/>
              </a:ext>
            </a:extLst>
          </p:cNvPr>
          <p:cNvPicPr/>
          <p:nvPr/>
        </p:nvPicPr>
        <p:blipFill>
          <a:blip r:embed="rId3"/>
          <a:stretch>
            <a:fillRect/>
          </a:stretch>
        </p:blipFill>
        <p:spPr>
          <a:xfrm>
            <a:off x="737417" y="4200162"/>
            <a:ext cx="6915240" cy="1554526"/>
          </a:xfrm>
          <a:prstGeom prst="rect">
            <a:avLst/>
          </a:prstGeom>
        </p:spPr>
      </p:pic>
      <p:sp>
        <p:nvSpPr>
          <p:cNvPr id="2" name="矩形 1">
            <a:extLst>
              <a:ext uri="{FF2B5EF4-FFF2-40B4-BE49-F238E27FC236}">
                <a16:creationId xmlns:a16="http://schemas.microsoft.com/office/drawing/2014/main" id="{565B3F9B-C8B9-4637-BE02-8CE617C8508D}"/>
              </a:ext>
            </a:extLst>
          </p:cNvPr>
          <p:cNvSpPr/>
          <p:nvPr/>
        </p:nvSpPr>
        <p:spPr>
          <a:xfrm>
            <a:off x="5630690" y="2505670"/>
            <a:ext cx="1504896" cy="923330"/>
          </a:xfrm>
          <a:prstGeom prst="rect">
            <a:avLst/>
          </a:prstGeom>
          <a:noFill/>
        </p:spPr>
        <p:txBody>
          <a:bodyPr wrap="square" lIns="91440" tIns="45720" rIns="91440" bIns="45720">
            <a:spAutoFit/>
          </a:bodyPr>
          <a:lstStyle/>
          <a:p>
            <a:pPr algn="ctr"/>
            <a:r>
              <a:rPr lang="en-US" altLang="zh-CN"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old</a:t>
            </a:r>
          </a:p>
        </p:txBody>
      </p:sp>
      <p:sp>
        <p:nvSpPr>
          <p:cNvPr id="9" name="矩形 8">
            <a:extLst>
              <a:ext uri="{FF2B5EF4-FFF2-40B4-BE49-F238E27FC236}">
                <a16:creationId xmlns:a16="http://schemas.microsoft.com/office/drawing/2014/main" id="{70EBB220-6309-496B-BA70-8D7C69770EDE}"/>
              </a:ext>
            </a:extLst>
          </p:cNvPr>
          <p:cNvSpPr/>
          <p:nvPr/>
        </p:nvSpPr>
        <p:spPr>
          <a:xfrm>
            <a:off x="5630690" y="4715470"/>
            <a:ext cx="1504896" cy="923330"/>
          </a:xfrm>
          <a:prstGeom prst="rect">
            <a:avLst/>
          </a:prstGeom>
          <a:noFill/>
        </p:spPr>
        <p:txBody>
          <a:bodyPr wrap="square" lIns="91440" tIns="45720" rIns="91440" bIns="45720">
            <a:spAutoFit/>
          </a:bodyPr>
          <a:lstStyle/>
          <a:p>
            <a:pPr algn="ctr"/>
            <a:r>
              <a:rPr lang="en-US" altLang="zh-CN"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new</a:t>
            </a:r>
            <a:endParaRPr lang="en-US" altLang="zh-CN"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10441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678677C-64DA-419C-A039-B5199E20A7DD}"/>
              </a:ext>
            </a:extLst>
          </p:cNvPr>
          <p:cNvSpPr>
            <a:spLocks noGrp="1"/>
          </p:cNvSpPr>
          <p:nvPr>
            <p:ph type="title"/>
          </p:nvPr>
        </p:nvSpPr>
        <p:spPr/>
        <p:txBody>
          <a:bodyPr/>
          <a:lstStyle/>
          <a:p>
            <a:r>
              <a:rPr lang="en-US" altLang="zh-CN" dirty="0" err="1"/>
              <a:t>mysqlslap</a:t>
            </a:r>
            <a:r>
              <a:rPr lang="zh-CN" altLang="en-US" dirty="0"/>
              <a:t>结果分析</a:t>
            </a:r>
          </a:p>
        </p:txBody>
      </p:sp>
      <p:sp>
        <p:nvSpPr>
          <p:cNvPr id="8" name="内容占位符 1">
            <a:extLst>
              <a:ext uri="{FF2B5EF4-FFF2-40B4-BE49-F238E27FC236}">
                <a16:creationId xmlns:a16="http://schemas.microsoft.com/office/drawing/2014/main" id="{E40BCB92-4757-4007-A1F9-3D466051503A}"/>
              </a:ext>
            </a:extLst>
          </p:cNvPr>
          <p:cNvSpPr>
            <a:spLocks noGrp="1"/>
          </p:cNvSpPr>
          <p:nvPr>
            <p:ph sz="quarter" idx="10"/>
          </p:nvPr>
        </p:nvSpPr>
        <p:spPr>
          <a:xfrm>
            <a:off x="494025" y="1685678"/>
            <a:ext cx="8301632" cy="1541936"/>
          </a:xfrm>
        </p:spPr>
        <p:txBody>
          <a:bodyPr/>
          <a:lstStyle/>
          <a:p>
            <a:r>
              <a:rPr lang="zh-CN" altLang="en-US" dirty="0"/>
              <a:t>虽然未分页前的</a:t>
            </a:r>
            <a:r>
              <a:rPr lang="en-US" altLang="zh-CN" dirty="0"/>
              <a:t>update</a:t>
            </a:r>
            <a:r>
              <a:rPr lang="zh-CN" altLang="en-US" dirty="0"/>
              <a:t>确实快于分页后，但这个</a:t>
            </a:r>
            <a:r>
              <a:rPr lang="en-US" altLang="zh-CN" dirty="0"/>
              <a:t>update</a:t>
            </a:r>
            <a:r>
              <a:rPr lang="zh-CN" altLang="en-US" dirty="0"/>
              <a:t>事实上也是沟通两个表的数据的桥梁。由于它涉及跨表操作，因此分页带来的缺点大多体现在它的身上。而对于其他的函数，查询时间会大大减少。</a:t>
            </a:r>
          </a:p>
        </p:txBody>
      </p:sp>
      <p:sp>
        <p:nvSpPr>
          <p:cNvPr id="10" name="内容占位符 1">
            <a:extLst>
              <a:ext uri="{FF2B5EF4-FFF2-40B4-BE49-F238E27FC236}">
                <a16:creationId xmlns:a16="http://schemas.microsoft.com/office/drawing/2014/main" id="{A004829A-5758-4C4E-BE0B-4F7294E5C366}"/>
              </a:ext>
            </a:extLst>
          </p:cNvPr>
          <p:cNvSpPr txBox="1">
            <a:spLocks/>
          </p:cNvSpPr>
          <p:nvPr/>
        </p:nvSpPr>
        <p:spPr>
          <a:xfrm>
            <a:off x="491715" y="3752421"/>
            <a:ext cx="8301632" cy="220206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在现实中</a:t>
            </a:r>
            <a:r>
              <a:rPr lang="zh-CN" altLang="en-US" dirty="0"/>
              <a:t>，这样把两部分适用区域不同的数据分成两表一定是有好处的。</a:t>
            </a:r>
          </a:p>
        </p:txBody>
      </p:sp>
    </p:spTree>
    <p:extLst>
      <p:ext uri="{BB962C8B-B14F-4D97-AF65-F5344CB8AC3E}">
        <p14:creationId xmlns:p14="http://schemas.microsoft.com/office/powerpoint/2010/main" val="312943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p:tgtEl>
                                          <p:spTgt spid="10"/>
                                        </p:tgtEl>
                                        <p:attrNameLst>
                                          <p:attrName>ppt_y</p:attrName>
                                        </p:attrNameLst>
                                      </p:cBhvr>
                                      <p:tavLst>
                                        <p:tav tm="0">
                                          <p:val>
                                            <p:strVal val="#ppt_y+#ppt_h*1.125000"/>
                                          </p:val>
                                        </p:tav>
                                        <p:tav tm="100000">
                                          <p:val>
                                            <p:strVal val="#ppt_y"/>
                                          </p:val>
                                        </p:tav>
                                      </p:tavLst>
                                    </p:anim>
                                    <p:animEffect transition="in" filter="wipe(up)">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678677C-64DA-419C-A039-B5199E20A7DD}"/>
              </a:ext>
            </a:extLst>
          </p:cNvPr>
          <p:cNvSpPr>
            <a:spLocks noGrp="1"/>
          </p:cNvSpPr>
          <p:nvPr>
            <p:ph type="title"/>
          </p:nvPr>
        </p:nvSpPr>
        <p:spPr/>
        <p:txBody>
          <a:bodyPr/>
          <a:lstStyle/>
          <a:p>
            <a:r>
              <a:rPr lang="zh-CN" altLang="en-US" dirty="0"/>
              <a:t>优化</a:t>
            </a:r>
            <a:r>
              <a:rPr lang="en-US" altLang="zh-CN" dirty="0" err="1"/>
              <a:t>updateisFinished</a:t>
            </a:r>
            <a:endParaRPr lang="zh-CN" altLang="en-US" dirty="0"/>
          </a:p>
        </p:txBody>
      </p:sp>
      <p:sp>
        <p:nvSpPr>
          <p:cNvPr id="8" name="内容占位符 1">
            <a:extLst>
              <a:ext uri="{FF2B5EF4-FFF2-40B4-BE49-F238E27FC236}">
                <a16:creationId xmlns:a16="http://schemas.microsoft.com/office/drawing/2014/main" id="{E40BCB92-4757-4007-A1F9-3D466051503A}"/>
              </a:ext>
            </a:extLst>
          </p:cNvPr>
          <p:cNvSpPr>
            <a:spLocks noGrp="1"/>
          </p:cNvSpPr>
          <p:nvPr>
            <p:ph sz="quarter" idx="10"/>
          </p:nvPr>
        </p:nvSpPr>
        <p:spPr>
          <a:xfrm>
            <a:off x="494025" y="1685677"/>
            <a:ext cx="3125475" cy="4432093"/>
          </a:xfrm>
        </p:spPr>
        <p:txBody>
          <a:bodyPr>
            <a:normAutofit/>
          </a:bodyPr>
          <a:lstStyle/>
          <a:p>
            <a:r>
              <a:rPr lang="zh-CN" altLang="zh-CN" dirty="0"/>
              <a:t>我们把</a:t>
            </a:r>
            <a:r>
              <a:rPr lang="en-US" altLang="zh-CN" dirty="0" err="1"/>
              <a:t>updateisFinished</a:t>
            </a:r>
            <a:r>
              <a:rPr lang="zh-CN" altLang="en-US" dirty="0"/>
              <a:t>函数中</a:t>
            </a:r>
            <a:r>
              <a:rPr lang="zh-CN" altLang="zh-CN" dirty="0"/>
              <a:t>即时调整数据所在表</a:t>
            </a:r>
            <a:r>
              <a:rPr lang="zh-CN" altLang="en-US" dirty="0"/>
              <a:t>的操作</a:t>
            </a:r>
            <a:r>
              <a:rPr lang="zh-CN" altLang="zh-CN" dirty="0"/>
              <a:t>，改为每隔一周把未完成表中已完成的数据移入已完成表中。</a:t>
            </a:r>
            <a:endParaRPr lang="en-US" altLang="zh-CN" dirty="0"/>
          </a:p>
          <a:p>
            <a:r>
              <a:rPr lang="zh-CN" altLang="en-US" dirty="0"/>
              <a:t>这样在可以接受的误差范围内减轻数据库的负担，防止在繁忙时期大量工作。</a:t>
            </a:r>
            <a:endParaRPr lang="zh-CN" altLang="zh-CN" dirty="0"/>
          </a:p>
        </p:txBody>
      </p:sp>
      <p:pic>
        <p:nvPicPr>
          <p:cNvPr id="2" name="图片 1">
            <a:extLst>
              <a:ext uri="{FF2B5EF4-FFF2-40B4-BE49-F238E27FC236}">
                <a16:creationId xmlns:a16="http://schemas.microsoft.com/office/drawing/2014/main" id="{6D437F0D-53D2-3D46-B02A-D4B3235D7002}"/>
              </a:ext>
            </a:extLst>
          </p:cNvPr>
          <p:cNvPicPr>
            <a:picLocks noChangeAspect="1"/>
          </p:cNvPicPr>
          <p:nvPr/>
        </p:nvPicPr>
        <p:blipFill>
          <a:blip r:embed="rId2"/>
          <a:stretch>
            <a:fillRect/>
          </a:stretch>
        </p:blipFill>
        <p:spPr>
          <a:xfrm>
            <a:off x="3619500" y="1973178"/>
            <a:ext cx="5289133" cy="3567241"/>
          </a:xfrm>
          <a:prstGeom prst="rect">
            <a:avLst/>
          </a:prstGeom>
        </p:spPr>
      </p:pic>
    </p:spTree>
    <p:extLst>
      <p:ext uri="{BB962C8B-B14F-4D97-AF65-F5344CB8AC3E}">
        <p14:creationId xmlns:p14="http://schemas.microsoft.com/office/powerpoint/2010/main" val="154866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down)">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678677C-64DA-419C-A039-B5199E20A7DD}"/>
              </a:ext>
            </a:extLst>
          </p:cNvPr>
          <p:cNvSpPr>
            <a:spLocks noGrp="1"/>
          </p:cNvSpPr>
          <p:nvPr>
            <p:ph type="title"/>
          </p:nvPr>
        </p:nvSpPr>
        <p:spPr/>
        <p:txBody>
          <a:bodyPr/>
          <a:lstStyle/>
          <a:p>
            <a:r>
              <a:rPr lang="zh-CN" altLang="en-US" dirty="0"/>
              <a:t>添加索引</a:t>
            </a:r>
          </a:p>
        </p:txBody>
      </p:sp>
      <p:pic>
        <p:nvPicPr>
          <p:cNvPr id="13" name="图片 12">
            <a:extLst>
              <a:ext uri="{FF2B5EF4-FFF2-40B4-BE49-F238E27FC236}">
                <a16:creationId xmlns:a16="http://schemas.microsoft.com/office/drawing/2014/main" id="{6CCC3E0A-A542-4BF3-9CD4-50A0B1C99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5903" y="2656594"/>
            <a:ext cx="3203906" cy="2022904"/>
          </a:xfrm>
          <a:prstGeom prst="rect">
            <a:avLst/>
          </a:prstGeom>
        </p:spPr>
      </p:pic>
      <p:sp>
        <p:nvSpPr>
          <p:cNvPr id="14" name="文本框 13">
            <a:extLst>
              <a:ext uri="{FF2B5EF4-FFF2-40B4-BE49-F238E27FC236}">
                <a16:creationId xmlns:a16="http://schemas.microsoft.com/office/drawing/2014/main" id="{BC90495D-3891-43D9-8927-9D20F3CF6C39}"/>
              </a:ext>
            </a:extLst>
          </p:cNvPr>
          <p:cNvSpPr txBox="1"/>
          <p:nvPr/>
        </p:nvSpPr>
        <p:spPr>
          <a:xfrm>
            <a:off x="628650" y="1895475"/>
            <a:ext cx="4276725" cy="1631216"/>
          </a:xfrm>
          <a:prstGeom prst="rect">
            <a:avLst/>
          </a:prstGeom>
          <a:noFill/>
        </p:spPr>
        <p:txBody>
          <a:bodyPr wrap="square" rtlCol="0">
            <a:spAutoFit/>
          </a:bodyPr>
          <a:lstStyle/>
          <a:p>
            <a:r>
              <a:rPr lang="zh-CN" altLang="en-US" sz="2000" dirty="0">
                <a:latin typeface="Microsoft YaHei Light" panose="020B0502040204020203" pitchFamily="34" charset="-122"/>
                <a:ea typeface="Microsoft YaHei Light" panose="020B0502040204020203" pitchFamily="34" charset="-122"/>
              </a:rPr>
              <a:t>我们首先检测了</a:t>
            </a:r>
            <a:r>
              <a:rPr lang="en-US" altLang="zh-CN" sz="2000" dirty="0">
                <a:latin typeface="Microsoft YaHei Light" panose="020B0502040204020203" pitchFamily="34" charset="-122"/>
                <a:ea typeface="Microsoft YaHei Light" panose="020B0502040204020203" pitchFamily="34" charset="-122"/>
              </a:rPr>
              <a:t>select</a:t>
            </a:r>
            <a:r>
              <a:rPr lang="zh-CN" altLang="en-US" sz="2000" dirty="0">
                <a:latin typeface="Microsoft YaHei Light" panose="020B0502040204020203" pitchFamily="34" charset="-122"/>
                <a:ea typeface="Microsoft YaHei Light" panose="020B0502040204020203" pitchFamily="34" charset="-122"/>
              </a:rPr>
              <a:t>语句，对于一个拥有</a:t>
            </a:r>
            <a:r>
              <a:rPr lang="en-US" altLang="zh-CN" sz="2000" dirty="0">
                <a:latin typeface="Microsoft YaHei Light" panose="020B0502040204020203" pitchFamily="34" charset="-122"/>
                <a:ea typeface="Microsoft YaHei Light" panose="020B0502040204020203" pitchFamily="34" charset="-122"/>
              </a:rPr>
              <a:t>100w</a:t>
            </a:r>
            <a:r>
              <a:rPr lang="zh-CN" altLang="en-US" sz="2000" dirty="0">
                <a:latin typeface="Microsoft YaHei Light" panose="020B0502040204020203" pitchFamily="34" charset="-122"/>
                <a:ea typeface="Microsoft YaHei Light" panose="020B0502040204020203" pitchFamily="34" charset="-122"/>
              </a:rPr>
              <a:t>条数据的</a:t>
            </a:r>
            <a:r>
              <a:rPr lang="en-US" altLang="zh-CN" sz="2000" dirty="0">
                <a:latin typeface="Microsoft YaHei Light" panose="020B0502040204020203" pitchFamily="34" charset="-122"/>
                <a:ea typeface="Microsoft YaHei Light" panose="020B0502040204020203" pitchFamily="34" charset="-122"/>
              </a:rPr>
              <a:t>appointment</a:t>
            </a:r>
            <a:r>
              <a:rPr lang="zh-CN" altLang="en-US" sz="2000" dirty="0">
                <a:latin typeface="Microsoft YaHei Light" panose="020B0502040204020203" pitchFamily="34" charset="-122"/>
                <a:ea typeface="Microsoft YaHei Light" panose="020B0502040204020203" pitchFamily="34" charset="-122"/>
              </a:rPr>
              <a:t>表进行了一次较为基础的查询，检查查询语句的时间占比，我们发现耗时最多的是</a:t>
            </a:r>
            <a:r>
              <a:rPr lang="en-US" altLang="zh-CN" sz="2000" dirty="0">
                <a:latin typeface="Microsoft YaHei Light" panose="020B0502040204020203" pitchFamily="34" charset="-122"/>
                <a:ea typeface="Microsoft YaHei Light" panose="020B0502040204020203" pitchFamily="34" charset="-122"/>
              </a:rPr>
              <a:t>Sending data</a:t>
            </a:r>
            <a:r>
              <a:rPr lang="zh-CN" altLang="en-US" sz="2000" dirty="0">
                <a:latin typeface="Microsoft YaHei Light" panose="020B0502040204020203" pitchFamily="34" charset="-122"/>
                <a:ea typeface="Microsoft YaHei Light" panose="020B0502040204020203" pitchFamily="34" charset="-122"/>
              </a:rPr>
              <a:t>部分。</a:t>
            </a:r>
          </a:p>
        </p:txBody>
      </p:sp>
      <p:pic>
        <p:nvPicPr>
          <p:cNvPr id="15" name="图片 14">
            <a:extLst>
              <a:ext uri="{FF2B5EF4-FFF2-40B4-BE49-F238E27FC236}">
                <a16:creationId xmlns:a16="http://schemas.microsoft.com/office/drawing/2014/main" id="{E80A1261-03B4-4F24-B6E5-68D2ACFBE4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018" y="4242229"/>
            <a:ext cx="5200917" cy="1898748"/>
          </a:xfrm>
          <a:prstGeom prst="rect">
            <a:avLst/>
          </a:prstGeom>
        </p:spPr>
      </p:pic>
    </p:spTree>
    <p:extLst>
      <p:ext uri="{BB962C8B-B14F-4D97-AF65-F5344CB8AC3E}">
        <p14:creationId xmlns:p14="http://schemas.microsoft.com/office/powerpoint/2010/main" val="2549842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678677C-64DA-419C-A039-B5199E20A7DD}"/>
              </a:ext>
            </a:extLst>
          </p:cNvPr>
          <p:cNvSpPr>
            <a:spLocks noGrp="1"/>
          </p:cNvSpPr>
          <p:nvPr>
            <p:ph type="title"/>
          </p:nvPr>
        </p:nvSpPr>
        <p:spPr/>
        <p:txBody>
          <a:bodyPr/>
          <a:lstStyle/>
          <a:p>
            <a:r>
              <a:rPr lang="zh-CN" altLang="en-US" dirty="0"/>
              <a:t>添加索引</a:t>
            </a:r>
          </a:p>
        </p:txBody>
      </p:sp>
      <p:sp>
        <p:nvSpPr>
          <p:cNvPr id="14" name="文本框 13">
            <a:extLst>
              <a:ext uri="{FF2B5EF4-FFF2-40B4-BE49-F238E27FC236}">
                <a16:creationId xmlns:a16="http://schemas.microsoft.com/office/drawing/2014/main" id="{BC90495D-3891-43D9-8927-9D20F3CF6C39}"/>
              </a:ext>
            </a:extLst>
          </p:cNvPr>
          <p:cNvSpPr txBox="1"/>
          <p:nvPr/>
        </p:nvSpPr>
        <p:spPr>
          <a:xfrm>
            <a:off x="628650" y="1895475"/>
            <a:ext cx="7858125" cy="3785652"/>
          </a:xfrm>
          <a:prstGeom prst="rect">
            <a:avLst/>
          </a:prstGeom>
          <a:noFill/>
        </p:spPr>
        <p:txBody>
          <a:bodyPr wrap="square" rtlCol="0">
            <a:spAutoFit/>
          </a:bodyPr>
          <a:lstStyle/>
          <a:p>
            <a:r>
              <a:rPr lang="zh-CN" altLang="en-US" sz="2000" dirty="0">
                <a:latin typeface="Microsoft YaHei Light" panose="020B0502040204020203" pitchFamily="34" charset="-122"/>
                <a:ea typeface="Microsoft YaHei Light" panose="020B0502040204020203" pitchFamily="34" charset="-122"/>
              </a:rPr>
              <a:t>查询一下“</a:t>
            </a:r>
            <a:r>
              <a:rPr lang="en-US" altLang="zh-CN" sz="2000" dirty="0">
                <a:latin typeface="Microsoft YaHei Light" panose="020B0502040204020203" pitchFamily="34" charset="-122"/>
                <a:ea typeface="Microsoft YaHei Light" panose="020B0502040204020203" pitchFamily="34" charset="-122"/>
              </a:rPr>
              <a:t>Sending data”</a:t>
            </a:r>
            <a:r>
              <a:rPr lang="zh-CN" altLang="en-US" sz="2000" dirty="0">
                <a:latin typeface="Microsoft YaHei Light" panose="020B0502040204020203" pitchFamily="34" charset="-122"/>
                <a:ea typeface="Microsoft YaHei Light" panose="020B0502040204020203" pitchFamily="34" charset="-122"/>
              </a:rPr>
              <a:t>状态的含义，原来这个状态的名称很具有误导性，所谓的“</a:t>
            </a:r>
            <a:r>
              <a:rPr lang="en-US" altLang="zh-CN" sz="2000" dirty="0">
                <a:latin typeface="Microsoft YaHei Light" panose="020B0502040204020203" pitchFamily="34" charset="-122"/>
                <a:ea typeface="Microsoft YaHei Light" panose="020B0502040204020203" pitchFamily="34" charset="-122"/>
              </a:rPr>
              <a:t>Sending data”</a:t>
            </a:r>
            <a:r>
              <a:rPr lang="zh-CN" altLang="en-US" sz="2000" dirty="0">
                <a:latin typeface="Microsoft YaHei Light" panose="020B0502040204020203" pitchFamily="34" charset="-122"/>
                <a:ea typeface="Microsoft YaHei Light" panose="020B0502040204020203" pitchFamily="34" charset="-122"/>
              </a:rPr>
              <a:t>并不是单纯的发送数据，而是包括“收集 </a:t>
            </a:r>
            <a:r>
              <a:rPr lang="en-US" altLang="zh-CN" sz="2000" dirty="0">
                <a:latin typeface="Microsoft YaHei Light" panose="020B0502040204020203" pitchFamily="34" charset="-122"/>
                <a:ea typeface="Microsoft YaHei Light" panose="020B0502040204020203" pitchFamily="34" charset="-122"/>
              </a:rPr>
              <a:t>+ </a:t>
            </a:r>
            <a:r>
              <a:rPr lang="zh-CN" altLang="en-US" sz="2000" dirty="0">
                <a:latin typeface="Microsoft YaHei Light" panose="020B0502040204020203" pitchFamily="34" charset="-122"/>
                <a:ea typeface="Microsoft YaHei Light" panose="020B0502040204020203" pitchFamily="34" charset="-122"/>
              </a:rPr>
              <a:t>发送 数据”。</a:t>
            </a:r>
            <a:endParaRPr lang="en-US" altLang="zh-CN" sz="2000" dirty="0">
              <a:latin typeface="Microsoft YaHei Light" panose="020B0502040204020203" pitchFamily="34" charset="-122"/>
              <a:ea typeface="Microsoft YaHei Light" panose="020B0502040204020203" pitchFamily="34" charset="-122"/>
            </a:endParaRPr>
          </a:p>
          <a:p>
            <a:endParaRPr lang="en-US" altLang="zh-CN" sz="2000" dirty="0">
              <a:latin typeface="Microsoft YaHei Light" panose="020B0502040204020203" pitchFamily="34" charset="-122"/>
              <a:ea typeface="Microsoft YaHei Light" panose="020B0502040204020203" pitchFamily="34" charset="-122"/>
            </a:endParaRPr>
          </a:p>
          <a:p>
            <a:r>
              <a:rPr lang="zh-CN" altLang="en-US" sz="2000" dirty="0">
                <a:latin typeface="Microsoft YaHei Light" panose="020B0502040204020203" pitchFamily="34" charset="-122"/>
                <a:ea typeface="Microsoft YaHei Light" panose="020B0502040204020203" pitchFamily="34" charset="-122"/>
              </a:rPr>
              <a:t>这里的关键是为什么要收集数据</a:t>
            </a:r>
            <a:endParaRPr lang="en-US" altLang="zh-CN" sz="2000" dirty="0">
              <a:latin typeface="Microsoft YaHei Light" panose="020B0502040204020203" pitchFamily="34" charset="-122"/>
              <a:ea typeface="Microsoft YaHei Light" panose="020B0502040204020203" pitchFamily="34" charset="-122"/>
            </a:endParaRPr>
          </a:p>
          <a:p>
            <a:endParaRPr lang="en-US" altLang="zh-CN" sz="2000" dirty="0">
              <a:latin typeface="Microsoft YaHei Light" panose="020B0502040204020203" pitchFamily="34" charset="-122"/>
              <a:ea typeface="Microsoft YaHei Light" panose="020B0502040204020203" pitchFamily="34" charset="-122"/>
            </a:endParaRPr>
          </a:p>
          <a:p>
            <a:r>
              <a:rPr lang="zh-CN" altLang="en-US" sz="2000" dirty="0">
                <a:latin typeface="Microsoft YaHei Light" panose="020B0502040204020203" pitchFamily="34" charset="-122"/>
                <a:ea typeface="Microsoft YaHei Light" panose="020B0502040204020203" pitchFamily="34" charset="-122"/>
              </a:rPr>
              <a:t>原因在于：</a:t>
            </a:r>
            <a:r>
              <a:rPr lang="en-US" altLang="zh-CN" sz="2000" dirty="0" err="1">
                <a:latin typeface="Microsoft YaHei Light" panose="020B0502040204020203" pitchFamily="34" charset="-122"/>
                <a:ea typeface="Microsoft YaHei Light" panose="020B0502040204020203" pitchFamily="34" charset="-122"/>
              </a:rPr>
              <a:t>mysql</a:t>
            </a:r>
            <a:r>
              <a:rPr lang="zh-CN" altLang="en-US" sz="2000" dirty="0">
                <a:latin typeface="Microsoft YaHei Light" panose="020B0502040204020203" pitchFamily="34" charset="-122"/>
                <a:ea typeface="Microsoft YaHei Light" panose="020B0502040204020203" pitchFamily="34" charset="-122"/>
              </a:rPr>
              <a:t>使用“索引”完成查询结束后，得到了一堆的行</a:t>
            </a:r>
            <a:r>
              <a:rPr lang="en-US" altLang="zh-CN" sz="2000" dirty="0">
                <a:latin typeface="Microsoft YaHei Light" panose="020B0502040204020203" pitchFamily="34" charset="-122"/>
                <a:ea typeface="Microsoft YaHei Light" panose="020B0502040204020203" pitchFamily="34" charset="-122"/>
              </a:rPr>
              <a:t>id</a:t>
            </a:r>
            <a:r>
              <a:rPr lang="zh-CN" altLang="en-US" sz="2000" dirty="0">
                <a:latin typeface="Microsoft YaHei Light" panose="020B0502040204020203" pitchFamily="34" charset="-122"/>
                <a:ea typeface="Microsoft YaHei Light" panose="020B0502040204020203" pitchFamily="34" charset="-122"/>
              </a:rPr>
              <a:t>，如果有的列并不在索引中，</a:t>
            </a:r>
            <a:r>
              <a:rPr lang="en-US" altLang="zh-CN" sz="2000" dirty="0" err="1">
                <a:latin typeface="Microsoft YaHei Light" panose="020B0502040204020203" pitchFamily="34" charset="-122"/>
                <a:ea typeface="Microsoft YaHei Light" panose="020B0502040204020203" pitchFamily="34" charset="-122"/>
              </a:rPr>
              <a:t>mysql</a:t>
            </a:r>
            <a:r>
              <a:rPr lang="zh-CN" altLang="en-US" sz="2000" dirty="0">
                <a:latin typeface="Microsoft YaHei Light" panose="020B0502040204020203" pitchFamily="34" charset="-122"/>
                <a:ea typeface="Microsoft YaHei Light" panose="020B0502040204020203" pitchFamily="34" charset="-122"/>
              </a:rPr>
              <a:t>需要重新到“数据行”上将需要返回的数据读取出来返回个客户端。</a:t>
            </a:r>
            <a:endParaRPr lang="en-US" altLang="zh-CN" sz="2000" dirty="0">
              <a:latin typeface="Microsoft YaHei Light" panose="020B0502040204020203" pitchFamily="34" charset="-122"/>
              <a:ea typeface="Microsoft YaHei Light" panose="020B0502040204020203" pitchFamily="34" charset="-122"/>
            </a:endParaRPr>
          </a:p>
          <a:p>
            <a:endParaRPr lang="en-US" altLang="zh-CN" sz="2000" dirty="0">
              <a:latin typeface="Microsoft YaHei Light" panose="020B0502040204020203" pitchFamily="34" charset="-122"/>
              <a:ea typeface="Microsoft YaHei Light" panose="020B0502040204020203" pitchFamily="34" charset="-122"/>
            </a:endParaRPr>
          </a:p>
          <a:p>
            <a:r>
              <a:rPr lang="zh-CN" altLang="en-US" sz="2000" dirty="0">
                <a:latin typeface="Microsoft YaHei Light" panose="020B0502040204020203" pitchFamily="34" charset="-122"/>
                <a:ea typeface="Microsoft YaHei Light" panose="020B0502040204020203" pitchFamily="34" charset="-122"/>
              </a:rPr>
              <a:t>因此是否添加索引，问题就能得到较好的解决呢？我们在</a:t>
            </a:r>
            <a:r>
              <a:rPr lang="en-US" altLang="zh-CN" sz="2000" dirty="0" err="1">
                <a:latin typeface="Microsoft YaHei Light" panose="020B0502040204020203" pitchFamily="34" charset="-122"/>
                <a:ea typeface="Microsoft YaHei Light" panose="020B0502040204020203" pitchFamily="34" charset="-122"/>
              </a:rPr>
              <a:t>patient_id</a:t>
            </a:r>
            <a:r>
              <a:rPr lang="zh-CN" altLang="en-US" sz="2000" dirty="0">
                <a:latin typeface="Microsoft YaHei Light" panose="020B0502040204020203" pitchFamily="34" charset="-122"/>
                <a:ea typeface="Microsoft YaHei Light" panose="020B0502040204020203" pitchFamily="34" charset="-122"/>
              </a:rPr>
              <a:t>这一行加入了索引，在做重复的语句</a:t>
            </a:r>
          </a:p>
        </p:txBody>
      </p:sp>
    </p:spTree>
    <p:extLst>
      <p:ext uri="{BB962C8B-B14F-4D97-AF65-F5344CB8AC3E}">
        <p14:creationId xmlns:p14="http://schemas.microsoft.com/office/powerpoint/2010/main" val="891827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B5EF720-0530-4BB9-9B98-61A8C10F41E1}"/>
              </a:ext>
            </a:extLst>
          </p:cNvPr>
          <p:cNvSpPr>
            <a:spLocks noGrp="1"/>
          </p:cNvSpPr>
          <p:nvPr>
            <p:ph sz="quarter" idx="10"/>
          </p:nvPr>
        </p:nvSpPr>
        <p:spPr>
          <a:xfrm>
            <a:off x="494025" y="1685678"/>
            <a:ext cx="3696975" cy="1645351"/>
          </a:xfrm>
        </p:spPr>
        <p:txBody>
          <a:bodyPr/>
          <a:lstStyle/>
          <a:p>
            <a:r>
              <a:rPr lang="zh-CN" altLang="en-US" dirty="0"/>
              <a:t>可以看见，在添加索引之后，查询的时间变得更短了，而且用于</a:t>
            </a:r>
            <a:r>
              <a:rPr lang="en-US" altLang="zh-CN" dirty="0"/>
              <a:t>Sending data</a:t>
            </a:r>
            <a:r>
              <a:rPr lang="zh-CN" altLang="en-US" dirty="0"/>
              <a:t>的时间占比也大大降低了</a:t>
            </a:r>
          </a:p>
        </p:txBody>
      </p:sp>
      <p:sp>
        <p:nvSpPr>
          <p:cNvPr id="3" name="标题 2">
            <a:extLst>
              <a:ext uri="{FF2B5EF4-FFF2-40B4-BE49-F238E27FC236}">
                <a16:creationId xmlns:a16="http://schemas.microsoft.com/office/drawing/2014/main" id="{3D1449DA-27D1-47AA-AA77-0E616414FAB6}"/>
              </a:ext>
            </a:extLst>
          </p:cNvPr>
          <p:cNvSpPr>
            <a:spLocks noGrp="1"/>
          </p:cNvSpPr>
          <p:nvPr>
            <p:ph type="title"/>
          </p:nvPr>
        </p:nvSpPr>
        <p:spPr/>
        <p:txBody>
          <a:bodyPr/>
          <a:lstStyle/>
          <a:p>
            <a:r>
              <a:rPr lang="zh-CN" altLang="en-US" dirty="0"/>
              <a:t>添加索引</a:t>
            </a:r>
          </a:p>
        </p:txBody>
      </p:sp>
      <p:pic>
        <p:nvPicPr>
          <p:cNvPr id="5" name="图片 4">
            <a:extLst>
              <a:ext uri="{FF2B5EF4-FFF2-40B4-BE49-F238E27FC236}">
                <a16:creationId xmlns:a16="http://schemas.microsoft.com/office/drawing/2014/main" id="{316C0A96-F276-496D-BBC1-601EBBFB5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316" y="3880254"/>
            <a:ext cx="6107592" cy="2003469"/>
          </a:xfrm>
          <a:prstGeom prst="rect">
            <a:avLst/>
          </a:prstGeom>
        </p:spPr>
      </p:pic>
      <p:pic>
        <p:nvPicPr>
          <p:cNvPr id="7" name="图片 6">
            <a:extLst>
              <a:ext uri="{FF2B5EF4-FFF2-40B4-BE49-F238E27FC236}">
                <a16:creationId xmlns:a16="http://schemas.microsoft.com/office/drawing/2014/main" id="{A8947BD6-7E93-4F75-9847-946B251E6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933" y="1738577"/>
            <a:ext cx="2769950" cy="1690423"/>
          </a:xfrm>
          <a:prstGeom prst="rect">
            <a:avLst/>
          </a:prstGeom>
        </p:spPr>
      </p:pic>
    </p:spTree>
    <p:extLst>
      <p:ext uri="{BB962C8B-B14F-4D97-AF65-F5344CB8AC3E}">
        <p14:creationId xmlns:p14="http://schemas.microsoft.com/office/powerpoint/2010/main" val="766638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2BF950D-1604-4B17-9596-44DF0932D535}"/>
              </a:ext>
            </a:extLst>
          </p:cNvPr>
          <p:cNvSpPr>
            <a:spLocks noGrp="1"/>
          </p:cNvSpPr>
          <p:nvPr>
            <p:ph sz="quarter" idx="10"/>
          </p:nvPr>
        </p:nvSpPr>
        <p:spPr>
          <a:xfrm>
            <a:off x="494025" y="1685678"/>
            <a:ext cx="4077975" cy="4921498"/>
          </a:xfrm>
        </p:spPr>
        <p:txBody>
          <a:bodyPr/>
          <a:lstStyle/>
          <a:p>
            <a:r>
              <a:rPr lang="zh-CN" altLang="en-US" dirty="0"/>
              <a:t>我们猜想是不是第一次查询是从磁盘读取数据而此后第二次是从类似的</a:t>
            </a:r>
            <a:r>
              <a:rPr lang="en-US" altLang="zh-CN" dirty="0"/>
              <a:t>cache</a:t>
            </a:r>
            <a:r>
              <a:rPr lang="zh-CN" altLang="en-US" dirty="0"/>
              <a:t>或者别的缓存区读取数据才会带来这么大的差距</a:t>
            </a:r>
            <a:r>
              <a:rPr lang="en-US" altLang="zh-CN" dirty="0"/>
              <a:t>.</a:t>
            </a:r>
            <a:endParaRPr lang="zh-CN" altLang="en-US" dirty="0"/>
          </a:p>
        </p:txBody>
      </p:sp>
      <p:sp>
        <p:nvSpPr>
          <p:cNvPr id="3" name="标题 2">
            <a:extLst>
              <a:ext uri="{FF2B5EF4-FFF2-40B4-BE49-F238E27FC236}">
                <a16:creationId xmlns:a16="http://schemas.microsoft.com/office/drawing/2014/main" id="{D6645F7A-32A1-4913-8E36-828AE4B9141B}"/>
              </a:ext>
            </a:extLst>
          </p:cNvPr>
          <p:cNvSpPr>
            <a:spLocks noGrp="1"/>
          </p:cNvSpPr>
          <p:nvPr>
            <p:ph type="title"/>
          </p:nvPr>
        </p:nvSpPr>
        <p:spPr/>
        <p:txBody>
          <a:bodyPr>
            <a:normAutofit/>
          </a:bodyPr>
          <a:lstStyle/>
          <a:p>
            <a:r>
              <a:rPr lang="zh-CN" altLang="en-US" dirty="0"/>
              <a:t>为什么第一次查询比第二次慢很多</a:t>
            </a:r>
          </a:p>
        </p:txBody>
      </p:sp>
      <p:pic>
        <p:nvPicPr>
          <p:cNvPr id="4" name="图片 3">
            <a:extLst>
              <a:ext uri="{FF2B5EF4-FFF2-40B4-BE49-F238E27FC236}">
                <a16:creationId xmlns:a16="http://schemas.microsoft.com/office/drawing/2014/main" id="{D4E7E489-48A6-455D-89A7-623A049BA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6144" y="3733981"/>
            <a:ext cx="3260750" cy="2058794"/>
          </a:xfrm>
          <a:prstGeom prst="rect">
            <a:avLst/>
          </a:prstGeom>
        </p:spPr>
      </p:pic>
      <p:pic>
        <p:nvPicPr>
          <p:cNvPr id="5" name="图片 4">
            <a:extLst>
              <a:ext uri="{FF2B5EF4-FFF2-40B4-BE49-F238E27FC236}">
                <a16:creationId xmlns:a16="http://schemas.microsoft.com/office/drawing/2014/main" id="{7B61B807-6EF0-4C58-953D-07EA5AD54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6144" y="1853441"/>
            <a:ext cx="2968974" cy="1575559"/>
          </a:xfrm>
          <a:prstGeom prst="rect">
            <a:avLst/>
          </a:prstGeom>
        </p:spPr>
      </p:pic>
    </p:spTree>
    <p:extLst>
      <p:ext uri="{BB962C8B-B14F-4D97-AF65-F5344CB8AC3E}">
        <p14:creationId xmlns:p14="http://schemas.microsoft.com/office/powerpoint/2010/main" val="2790305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2BF950D-1604-4B17-9596-44DF0932D535}"/>
              </a:ext>
            </a:extLst>
          </p:cNvPr>
          <p:cNvSpPr>
            <a:spLocks noGrp="1"/>
          </p:cNvSpPr>
          <p:nvPr>
            <p:ph sz="quarter" idx="10"/>
          </p:nvPr>
        </p:nvSpPr>
        <p:spPr>
          <a:xfrm>
            <a:off x="494025" y="1685678"/>
            <a:ext cx="4077975" cy="4921498"/>
          </a:xfrm>
        </p:spPr>
        <p:txBody>
          <a:bodyPr/>
          <a:lstStyle/>
          <a:p>
            <a:r>
              <a:rPr lang="zh-CN" altLang="en-US" dirty="0"/>
              <a:t>打开</a:t>
            </a:r>
            <a:r>
              <a:rPr lang="en-US" altLang="zh-CN" dirty="0" err="1"/>
              <a:t>mysql</a:t>
            </a:r>
            <a:r>
              <a:rPr lang="en-US" altLang="zh-CN" dirty="0"/>
              <a:t>,</a:t>
            </a:r>
            <a:r>
              <a:rPr lang="zh-CN" altLang="en-US" dirty="0"/>
              <a:t>输入</a:t>
            </a:r>
            <a:r>
              <a:rPr lang="en-US" altLang="zh-CN" dirty="0"/>
              <a:t>show global variables like '%</a:t>
            </a:r>
            <a:r>
              <a:rPr lang="en-US" altLang="zh-CN" dirty="0" err="1"/>
              <a:t>query_cache</a:t>
            </a:r>
            <a:r>
              <a:rPr lang="en-US" altLang="zh-CN" dirty="0"/>
              <a:t>%’;</a:t>
            </a:r>
          </a:p>
          <a:p>
            <a:r>
              <a:rPr lang="zh-CN" altLang="en-US" dirty="0"/>
              <a:t>我们发现</a:t>
            </a:r>
            <a:r>
              <a:rPr lang="en-US" altLang="zh-CN" dirty="0" err="1"/>
              <a:t>have_query_cache</a:t>
            </a:r>
            <a:r>
              <a:rPr lang="zh-CN" altLang="en-US" dirty="0"/>
              <a:t>这一行确实是</a:t>
            </a:r>
            <a:r>
              <a:rPr lang="en-US" altLang="zh-CN" dirty="0"/>
              <a:t>YES</a:t>
            </a:r>
            <a:r>
              <a:rPr lang="zh-CN" altLang="en-US" dirty="0"/>
              <a:t>，证明</a:t>
            </a:r>
            <a:r>
              <a:rPr lang="en-US" altLang="zh-CN" dirty="0"/>
              <a:t>cache</a:t>
            </a:r>
            <a:r>
              <a:rPr lang="zh-CN" altLang="en-US" dirty="0"/>
              <a:t>确实是存在的，印证了我们之前的猜测。</a:t>
            </a:r>
            <a:endParaRPr lang="en-US" altLang="zh-CN" dirty="0"/>
          </a:p>
          <a:p>
            <a:r>
              <a:rPr lang="zh-CN" altLang="en-US" dirty="0"/>
              <a:t>此外，输入</a:t>
            </a:r>
            <a:r>
              <a:rPr lang="en-US" altLang="zh-CN" dirty="0"/>
              <a:t>show variables like ‘%</a:t>
            </a:r>
            <a:r>
              <a:rPr lang="en-US" altLang="zh-CN" dirty="0" err="1"/>
              <a:t>storage_engine</a:t>
            </a:r>
            <a:r>
              <a:rPr lang="en-US" altLang="zh-CN" dirty="0"/>
              <a:t>%’;</a:t>
            </a:r>
            <a:r>
              <a:rPr lang="zh-CN" altLang="en-US" dirty="0"/>
              <a:t>，发现表的引擎是</a:t>
            </a:r>
            <a:r>
              <a:rPr lang="en-US" altLang="zh-CN" dirty="0" err="1"/>
              <a:t>innodb</a:t>
            </a:r>
            <a:r>
              <a:rPr lang="zh-CN" altLang="en-US" dirty="0"/>
              <a:t>，查询资料得知</a:t>
            </a:r>
            <a:r>
              <a:rPr lang="en-US" altLang="zh-CN" dirty="0" err="1"/>
              <a:t>innodb</a:t>
            </a:r>
            <a:r>
              <a:rPr lang="zh-CN" altLang="en-US" dirty="0"/>
              <a:t>有</a:t>
            </a:r>
            <a:r>
              <a:rPr lang="en-US" altLang="zh-CN" dirty="0" err="1"/>
              <a:t>buffer_pool</a:t>
            </a:r>
            <a:r>
              <a:rPr lang="zh-CN" altLang="en-US" dirty="0"/>
              <a:t>，也起到了缓冲区的作用</a:t>
            </a:r>
            <a:r>
              <a:rPr lang="en-US" altLang="zh-CN" dirty="0"/>
              <a:t>.</a:t>
            </a:r>
            <a:endParaRPr lang="zh-CN" altLang="en-US" dirty="0"/>
          </a:p>
        </p:txBody>
      </p:sp>
      <p:sp>
        <p:nvSpPr>
          <p:cNvPr id="3" name="标题 2">
            <a:extLst>
              <a:ext uri="{FF2B5EF4-FFF2-40B4-BE49-F238E27FC236}">
                <a16:creationId xmlns:a16="http://schemas.microsoft.com/office/drawing/2014/main" id="{D6645F7A-32A1-4913-8E36-828AE4B9141B}"/>
              </a:ext>
            </a:extLst>
          </p:cNvPr>
          <p:cNvSpPr>
            <a:spLocks noGrp="1"/>
          </p:cNvSpPr>
          <p:nvPr>
            <p:ph type="title"/>
          </p:nvPr>
        </p:nvSpPr>
        <p:spPr/>
        <p:txBody>
          <a:bodyPr>
            <a:normAutofit/>
          </a:bodyPr>
          <a:lstStyle/>
          <a:p>
            <a:r>
              <a:rPr lang="zh-CN" altLang="en-US" dirty="0"/>
              <a:t>为什么第一次查询比第二次慢很多</a:t>
            </a:r>
          </a:p>
        </p:txBody>
      </p:sp>
      <p:pic>
        <p:nvPicPr>
          <p:cNvPr id="7" name="图片 6">
            <a:extLst>
              <a:ext uri="{FF2B5EF4-FFF2-40B4-BE49-F238E27FC236}">
                <a16:creationId xmlns:a16="http://schemas.microsoft.com/office/drawing/2014/main" id="{1D4B8AE6-69AE-43F8-9395-BAF037B61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0105" y="1809705"/>
            <a:ext cx="4300630" cy="2215953"/>
          </a:xfrm>
          <a:prstGeom prst="rect">
            <a:avLst/>
          </a:prstGeom>
        </p:spPr>
      </p:pic>
      <p:pic>
        <p:nvPicPr>
          <p:cNvPr id="9" name="图片 8">
            <a:extLst>
              <a:ext uri="{FF2B5EF4-FFF2-40B4-BE49-F238E27FC236}">
                <a16:creationId xmlns:a16="http://schemas.microsoft.com/office/drawing/2014/main" id="{30B72F1A-90D8-47FB-9D86-8A7E09BEE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5" y="4146426"/>
            <a:ext cx="4275717" cy="2215953"/>
          </a:xfrm>
          <a:prstGeom prst="rect">
            <a:avLst/>
          </a:prstGeom>
        </p:spPr>
      </p:pic>
    </p:spTree>
    <p:extLst>
      <p:ext uri="{BB962C8B-B14F-4D97-AF65-F5344CB8AC3E}">
        <p14:creationId xmlns:p14="http://schemas.microsoft.com/office/powerpoint/2010/main" val="1450518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494026" y="1685677"/>
            <a:ext cx="8421374" cy="4851194"/>
          </a:xfrm>
        </p:spPr>
        <p:txBody>
          <a:bodyPr>
            <a:noAutofit/>
          </a:bodyPr>
          <a:lstStyle/>
          <a:p>
            <a:r>
              <a:rPr lang="zh-CN" altLang="en-US" sz="2800" dirty="0"/>
              <a:t>子查询可以一次性完成逻辑上需要多个步骤才能完成的</a:t>
            </a:r>
            <a:r>
              <a:rPr lang="en-US" altLang="zh-CN" sz="2800" dirty="0"/>
              <a:t>SQL</a:t>
            </a:r>
            <a:r>
              <a:rPr lang="zh-CN" altLang="en-US" sz="2800" dirty="0"/>
              <a:t>操作，但是在两种情况下性能可能较差</a:t>
            </a:r>
            <a:endParaRPr lang="en-US" altLang="zh-CN" sz="2800" dirty="0"/>
          </a:p>
          <a:p>
            <a:r>
              <a:rPr lang="en-US" altLang="zh-CN" sz="2800" dirty="0"/>
              <a:t>select count(*)</a:t>
            </a:r>
            <a:r>
              <a:rPr lang="zh-CN" altLang="en-US" sz="2800" dirty="0"/>
              <a:t>语句后接子查询</a:t>
            </a:r>
            <a:endParaRPr lang="en-US" altLang="zh-CN" sz="2800" dirty="0"/>
          </a:p>
          <a:p>
            <a:r>
              <a:rPr lang="en-US" altLang="zh-CN" sz="2800" dirty="0"/>
              <a:t>in</a:t>
            </a:r>
            <a:r>
              <a:rPr lang="zh-CN" altLang="en-US" sz="2800" dirty="0"/>
              <a:t>和</a:t>
            </a:r>
            <a:r>
              <a:rPr lang="en-US" altLang="zh-CN" sz="2800" dirty="0"/>
              <a:t>exists</a:t>
            </a:r>
            <a:r>
              <a:rPr lang="zh-CN" altLang="en-US" sz="2800" dirty="0"/>
              <a:t>后接子查询</a:t>
            </a:r>
            <a:endParaRPr lang="en-US" altLang="zh-CN" sz="2800" dirty="0"/>
          </a:p>
          <a:p>
            <a:r>
              <a:rPr lang="zh-CN" altLang="en-US" sz="2800" dirty="0"/>
              <a:t>此项目中我们主要针对第二种情况进行优化比较 （两个实例）</a:t>
            </a:r>
            <a:endParaRPr lang="en-US" altLang="zh-CN" sz="2800" dirty="0"/>
          </a:p>
        </p:txBody>
      </p:sp>
      <p:sp>
        <p:nvSpPr>
          <p:cNvPr id="2" name="标题 1"/>
          <p:cNvSpPr>
            <a:spLocks noGrp="1"/>
          </p:cNvSpPr>
          <p:nvPr>
            <p:ph type="title"/>
          </p:nvPr>
        </p:nvSpPr>
        <p:spPr/>
        <p:txBody>
          <a:bodyPr/>
          <a:lstStyle/>
          <a:p>
            <a:r>
              <a:rPr lang="zh-CN" altLang="en-US" dirty="0"/>
              <a:t>子查询优化</a:t>
            </a:r>
          </a:p>
        </p:txBody>
      </p:sp>
    </p:spTree>
    <p:extLst>
      <p:ext uri="{BB962C8B-B14F-4D97-AF65-F5344CB8AC3E}">
        <p14:creationId xmlns:p14="http://schemas.microsoft.com/office/powerpoint/2010/main" val="154488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 calcmode="lin" valueType="num">
                                      <p:cBhvr additive="base">
                                        <p:cTn id="25"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1451" y="960114"/>
            <a:ext cx="4400550" cy="574183"/>
          </a:xfrm>
        </p:spPr>
        <p:txBody>
          <a:bodyPr>
            <a:noAutofit/>
          </a:bodyPr>
          <a:lstStyle/>
          <a:p>
            <a:r>
              <a:rPr lang="zh-CN" altLang="en-US" sz="2000" dirty="0"/>
              <a:t>优化前的</a:t>
            </a:r>
            <a:r>
              <a:rPr lang="en-US" altLang="zh-CN" sz="2000" dirty="0" err="1"/>
              <a:t>update_timeslot_status</a:t>
            </a:r>
            <a:endParaRPr lang="zh-CN" altLang="en-US" sz="2000" dirty="0"/>
          </a:p>
        </p:txBody>
      </p:sp>
      <p:sp>
        <p:nvSpPr>
          <p:cNvPr id="3" name="内容占位符 2"/>
          <p:cNvSpPr>
            <a:spLocks noGrp="1"/>
          </p:cNvSpPr>
          <p:nvPr>
            <p:ph sz="quarter" idx="10"/>
          </p:nvPr>
        </p:nvSpPr>
        <p:spPr/>
        <p:txBody>
          <a:bodyPr>
            <a:normAutofit fontScale="85000" lnSpcReduction="10000"/>
          </a:bodyPr>
          <a:lstStyle/>
          <a:p>
            <a:r>
              <a:rPr lang="en-US" altLang="zh-CN" dirty="0"/>
              <a:t>BEGIN</a:t>
            </a:r>
          </a:p>
          <a:p>
            <a:r>
              <a:rPr lang="en-US" altLang="zh-CN" dirty="0"/>
              <a:t>update </a:t>
            </a:r>
            <a:r>
              <a:rPr lang="en-US" altLang="zh-CN" dirty="0" err="1"/>
              <a:t>appointment_slot</a:t>
            </a:r>
            <a:r>
              <a:rPr lang="en-US" altLang="zh-CN" dirty="0"/>
              <a:t> AS A set </a:t>
            </a:r>
            <a:r>
              <a:rPr lang="en-US" altLang="zh-CN" dirty="0" err="1"/>
              <a:t>A.cur_num</a:t>
            </a:r>
            <a:r>
              <a:rPr lang="en-US" altLang="zh-CN" dirty="0"/>
              <a:t> = </a:t>
            </a:r>
            <a:r>
              <a:rPr lang="en-US" altLang="zh-CN" dirty="0" err="1"/>
              <a:t>A.cur_num</a:t>
            </a:r>
            <a:r>
              <a:rPr lang="en-US" altLang="zh-CN" dirty="0"/>
              <a:t> + </a:t>
            </a:r>
            <a:r>
              <a:rPr lang="en-US" altLang="zh-CN" dirty="0" err="1"/>
              <a:t>num_change</a:t>
            </a:r>
            <a:endParaRPr lang="en-US" altLang="zh-CN" dirty="0"/>
          </a:p>
          <a:p>
            <a:r>
              <a:rPr lang="en-US" altLang="zh-CN" dirty="0"/>
              <a:t>where </a:t>
            </a:r>
            <a:r>
              <a:rPr lang="en-US" altLang="zh-CN" dirty="0" err="1"/>
              <a:t>A.date</a:t>
            </a:r>
            <a:r>
              <a:rPr lang="en-US" altLang="zh-CN" dirty="0"/>
              <a:t> = date and </a:t>
            </a:r>
            <a:r>
              <a:rPr lang="en-US" altLang="zh-CN" dirty="0" err="1"/>
              <a:t>A.time_slot_id</a:t>
            </a:r>
            <a:r>
              <a:rPr lang="en-US" altLang="zh-CN" dirty="0"/>
              <a:t> </a:t>
            </a:r>
            <a:r>
              <a:rPr lang="en-US" altLang="zh-CN" sz="2800" dirty="0">
                <a:solidFill>
                  <a:srgbClr val="FF0000"/>
                </a:solidFill>
              </a:rPr>
              <a:t>in </a:t>
            </a:r>
          </a:p>
          <a:p>
            <a:r>
              <a:rPr lang="en-US" altLang="zh-CN" dirty="0"/>
              <a:t>	(</a:t>
            </a:r>
          </a:p>
          <a:p>
            <a:r>
              <a:rPr lang="en-US" altLang="zh-CN" dirty="0"/>
              <a:t>	select </a:t>
            </a:r>
            <a:r>
              <a:rPr lang="en-US" altLang="zh-CN" dirty="0" err="1"/>
              <a:t>T.time_slot_id</a:t>
            </a:r>
            <a:endParaRPr lang="en-US" altLang="zh-CN" dirty="0"/>
          </a:p>
          <a:p>
            <a:r>
              <a:rPr lang="en-US" altLang="zh-CN" dirty="0"/>
              <a:t>	from </a:t>
            </a:r>
            <a:r>
              <a:rPr lang="en-US" altLang="zh-CN" dirty="0" err="1"/>
              <a:t>time_slot</a:t>
            </a:r>
            <a:r>
              <a:rPr lang="en-US" altLang="zh-CN" dirty="0"/>
              <a:t> as T</a:t>
            </a:r>
          </a:p>
          <a:p>
            <a:r>
              <a:rPr lang="en-US" altLang="zh-CN" dirty="0"/>
              <a:t>	where </a:t>
            </a:r>
            <a:r>
              <a:rPr lang="en-US" altLang="zh-CN" dirty="0" err="1"/>
              <a:t>T.doc_id</a:t>
            </a:r>
            <a:r>
              <a:rPr lang="en-US" altLang="zh-CN" dirty="0"/>
              <a:t> = </a:t>
            </a:r>
            <a:r>
              <a:rPr lang="en-US" altLang="zh-CN" dirty="0" err="1"/>
              <a:t>doc_id</a:t>
            </a:r>
            <a:r>
              <a:rPr lang="en-US" altLang="zh-CN" dirty="0"/>
              <a:t> and </a:t>
            </a:r>
            <a:r>
              <a:rPr lang="en-US" altLang="zh-CN" dirty="0" err="1"/>
              <a:t>T.time_id</a:t>
            </a:r>
            <a:r>
              <a:rPr lang="en-US" altLang="zh-CN" dirty="0"/>
              <a:t> = </a:t>
            </a:r>
            <a:r>
              <a:rPr lang="en-US" altLang="zh-CN" dirty="0" err="1"/>
              <a:t>time_id</a:t>
            </a:r>
            <a:endParaRPr lang="en-US" altLang="zh-CN" dirty="0"/>
          </a:p>
          <a:p>
            <a:r>
              <a:rPr lang="en-US" altLang="zh-CN" dirty="0"/>
              <a:t>	);</a:t>
            </a:r>
          </a:p>
          <a:p>
            <a:r>
              <a:rPr lang="en-US" altLang="zh-CN" dirty="0"/>
              <a:t>end;</a:t>
            </a:r>
          </a:p>
        </p:txBody>
      </p:sp>
      <p:sp>
        <p:nvSpPr>
          <p:cNvPr id="4" name="内容占位符 3"/>
          <p:cNvSpPr>
            <a:spLocks noGrp="1"/>
          </p:cNvSpPr>
          <p:nvPr>
            <p:ph sz="quarter" idx="11"/>
          </p:nvPr>
        </p:nvSpPr>
        <p:spPr/>
        <p:txBody>
          <a:bodyPr>
            <a:normAutofit fontScale="85000" lnSpcReduction="10000"/>
          </a:bodyPr>
          <a:lstStyle/>
          <a:p>
            <a:r>
              <a:rPr lang="en-US" altLang="zh-CN" dirty="0"/>
              <a:t>BEGIN</a:t>
            </a:r>
          </a:p>
          <a:p>
            <a:r>
              <a:rPr lang="en-US" altLang="zh-CN" dirty="0"/>
              <a:t>update </a:t>
            </a:r>
            <a:r>
              <a:rPr lang="en-US" altLang="zh-CN" dirty="0" err="1"/>
              <a:t>appointment_slot</a:t>
            </a:r>
            <a:r>
              <a:rPr lang="en-US" altLang="zh-CN" dirty="0"/>
              <a:t> AS A set </a:t>
            </a:r>
            <a:r>
              <a:rPr lang="en-US" altLang="zh-CN" dirty="0" err="1"/>
              <a:t>A.cur_num</a:t>
            </a:r>
            <a:r>
              <a:rPr lang="en-US" altLang="zh-CN" dirty="0"/>
              <a:t> = </a:t>
            </a:r>
            <a:r>
              <a:rPr lang="en-US" altLang="zh-CN" dirty="0" err="1"/>
              <a:t>A.cur_num</a:t>
            </a:r>
            <a:r>
              <a:rPr lang="en-US" altLang="zh-CN" dirty="0"/>
              <a:t> + </a:t>
            </a:r>
            <a:r>
              <a:rPr lang="en-US" altLang="zh-CN" dirty="0" err="1"/>
              <a:t>num_change</a:t>
            </a:r>
            <a:endParaRPr lang="en-US" altLang="zh-CN" dirty="0"/>
          </a:p>
          <a:p>
            <a:r>
              <a:rPr lang="en-US" altLang="zh-CN" dirty="0"/>
              <a:t>where </a:t>
            </a:r>
            <a:r>
              <a:rPr lang="en-US" altLang="zh-CN" dirty="0" err="1"/>
              <a:t>A.date</a:t>
            </a:r>
            <a:r>
              <a:rPr lang="en-US" altLang="zh-CN" dirty="0"/>
              <a:t> = </a:t>
            </a:r>
            <a:r>
              <a:rPr lang="en-US" altLang="zh-CN" dirty="0" err="1"/>
              <a:t>aim_date</a:t>
            </a:r>
            <a:r>
              <a:rPr lang="en-US" altLang="zh-CN" dirty="0"/>
              <a:t> and </a:t>
            </a:r>
            <a:r>
              <a:rPr lang="en-US" altLang="zh-CN" sz="2800" dirty="0">
                <a:solidFill>
                  <a:srgbClr val="FF0000"/>
                </a:solidFill>
              </a:rPr>
              <a:t>EXISTS</a:t>
            </a:r>
          </a:p>
          <a:p>
            <a:r>
              <a:rPr lang="en-US" altLang="zh-CN" dirty="0"/>
              <a:t>	(</a:t>
            </a:r>
          </a:p>
          <a:p>
            <a:r>
              <a:rPr lang="en-US" altLang="zh-CN" dirty="0"/>
              <a:t>	select *</a:t>
            </a:r>
          </a:p>
          <a:p>
            <a:r>
              <a:rPr lang="en-US" altLang="zh-CN" dirty="0"/>
              <a:t>	from </a:t>
            </a:r>
            <a:r>
              <a:rPr lang="en-US" altLang="zh-CN" dirty="0" err="1"/>
              <a:t>time_slot</a:t>
            </a:r>
            <a:r>
              <a:rPr lang="en-US" altLang="zh-CN" dirty="0"/>
              <a:t> as T</a:t>
            </a:r>
          </a:p>
          <a:p>
            <a:r>
              <a:rPr lang="en-US" altLang="zh-CN" dirty="0"/>
              <a:t>	where </a:t>
            </a:r>
            <a:r>
              <a:rPr lang="en-US" altLang="zh-CN" dirty="0" err="1"/>
              <a:t>T.doc_id</a:t>
            </a:r>
            <a:r>
              <a:rPr lang="en-US" altLang="zh-CN" dirty="0"/>
              <a:t> = </a:t>
            </a:r>
            <a:r>
              <a:rPr lang="en-US" altLang="zh-CN" dirty="0" err="1"/>
              <a:t>aim_doc_id</a:t>
            </a:r>
            <a:r>
              <a:rPr lang="en-US" altLang="zh-CN" dirty="0"/>
              <a:t> and </a:t>
            </a:r>
            <a:r>
              <a:rPr lang="en-US" altLang="zh-CN" dirty="0" err="1"/>
              <a:t>T.time_id</a:t>
            </a:r>
            <a:r>
              <a:rPr lang="en-US" altLang="zh-CN" dirty="0"/>
              <a:t> = </a:t>
            </a:r>
            <a:r>
              <a:rPr lang="en-US" altLang="zh-CN" dirty="0" err="1"/>
              <a:t>aim_time_id</a:t>
            </a:r>
            <a:r>
              <a:rPr lang="en-US" altLang="zh-CN" dirty="0"/>
              <a:t> and </a:t>
            </a:r>
            <a:r>
              <a:rPr lang="en-US" altLang="zh-CN" dirty="0" err="1"/>
              <a:t>T.time_slot_id</a:t>
            </a:r>
            <a:r>
              <a:rPr lang="en-US" altLang="zh-CN" dirty="0"/>
              <a:t> = </a:t>
            </a:r>
            <a:r>
              <a:rPr lang="en-US" altLang="zh-CN" dirty="0" err="1"/>
              <a:t>A.time_slot_id</a:t>
            </a:r>
            <a:endParaRPr lang="en-US" altLang="zh-CN" dirty="0"/>
          </a:p>
          <a:p>
            <a:r>
              <a:rPr lang="en-US" altLang="zh-CN" dirty="0"/>
              <a:t>	);</a:t>
            </a:r>
          </a:p>
          <a:p>
            <a:r>
              <a:rPr lang="en-US" altLang="zh-CN" dirty="0"/>
              <a:t>end</a:t>
            </a:r>
            <a:endParaRPr lang="zh-CN" altLang="en-US" dirty="0"/>
          </a:p>
        </p:txBody>
      </p:sp>
      <p:sp>
        <p:nvSpPr>
          <p:cNvPr id="5" name="文本占位符 4"/>
          <p:cNvSpPr>
            <a:spLocks noGrp="1"/>
          </p:cNvSpPr>
          <p:nvPr>
            <p:ph type="body" sz="quarter" idx="3"/>
          </p:nvPr>
        </p:nvSpPr>
        <p:spPr/>
        <p:txBody>
          <a:bodyPr>
            <a:normAutofit fontScale="70000" lnSpcReduction="20000"/>
          </a:bodyPr>
          <a:lstStyle/>
          <a:p>
            <a:r>
              <a:rPr lang="zh-CN" altLang="en-US" dirty="0"/>
              <a:t>优化后的</a:t>
            </a:r>
            <a:r>
              <a:rPr lang="en-US" altLang="zh-CN" dirty="0" err="1"/>
              <a:t>update_timeslot_status</a:t>
            </a:r>
            <a:endParaRPr lang="en-US" altLang="zh-CN" dirty="0"/>
          </a:p>
        </p:txBody>
      </p:sp>
      <p:sp>
        <p:nvSpPr>
          <p:cNvPr id="6" name="灯片编号占位符 5"/>
          <p:cNvSpPr>
            <a:spLocks noGrp="1"/>
          </p:cNvSpPr>
          <p:nvPr>
            <p:ph type="sldNum" sz="quarter" idx="12"/>
          </p:nvPr>
        </p:nvSpPr>
        <p:spPr/>
        <p:txBody>
          <a:bodyPr/>
          <a:lstStyle/>
          <a:p>
            <a:fld id="{54BD5A17-3153-4A95-988E-B577C14000F1}" type="slidenum">
              <a:rPr lang="en-US" altLang="zh-CN" smtClean="0"/>
              <a:pPr/>
              <a:t>19</a:t>
            </a:fld>
            <a:endParaRPr lang="en-US" altLang="zh-CN" dirty="0"/>
          </a:p>
        </p:txBody>
      </p:sp>
    </p:spTree>
    <p:extLst>
      <p:ext uri="{BB962C8B-B14F-4D97-AF65-F5344CB8AC3E}">
        <p14:creationId xmlns:p14="http://schemas.microsoft.com/office/powerpoint/2010/main" val="3198327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简介</a:t>
            </a:r>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t>优化方案</a:t>
            </a:r>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SQL</a:t>
            </a:r>
            <a:r>
              <a:rPr lang="zh-CN" altLang="en-US" sz="2400" dirty="0">
                <a:solidFill>
                  <a:schemeClr val="tx1">
                    <a:lumMod val="75000"/>
                    <a:lumOff val="25000"/>
                  </a:schemeClr>
                </a:solidFill>
              </a:rPr>
              <a:t>脚本优化</a:t>
            </a:r>
          </a:p>
        </p:txBody>
      </p: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t>总结</a:t>
            </a:r>
          </a:p>
        </p:txBody>
      </p:sp>
    </p:spTree>
    <p:extLst>
      <p:ext uri="{BB962C8B-B14F-4D97-AF65-F5344CB8AC3E}">
        <p14:creationId xmlns:p14="http://schemas.microsoft.com/office/powerpoint/2010/main" val="3155251148"/>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9C7997E-97B2-4012-A005-1407347342DE}"/>
              </a:ext>
            </a:extLst>
          </p:cNvPr>
          <p:cNvSpPr>
            <a:spLocks noGrp="1"/>
          </p:cNvSpPr>
          <p:nvPr>
            <p:ph sz="quarter" idx="10"/>
          </p:nvPr>
        </p:nvSpPr>
        <p:spPr/>
        <p:txBody>
          <a:bodyPr>
            <a:normAutofit/>
          </a:bodyPr>
          <a:lstStyle/>
          <a:p>
            <a:r>
              <a:rPr lang="zh-CN" altLang="en-US" dirty="0"/>
              <a:t>下图给出优化前后的结果，可知该情况下使用</a:t>
            </a:r>
            <a:r>
              <a:rPr lang="en-US" altLang="zh-CN" dirty="0"/>
              <a:t>exists</a:t>
            </a:r>
            <a:r>
              <a:rPr lang="zh-CN" altLang="en-US" dirty="0"/>
              <a:t>效果更好</a:t>
            </a:r>
            <a:endParaRPr lang="en-US" altLang="zh-CN" dirty="0"/>
          </a:p>
          <a:p>
            <a:endParaRPr lang="en-US" altLang="zh-CN" dirty="0"/>
          </a:p>
          <a:p>
            <a:endParaRPr lang="zh-CN" altLang="en-US" dirty="0"/>
          </a:p>
        </p:txBody>
      </p:sp>
      <p:sp>
        <p:nvSpPr>
          <p:cNvPr id="3" name="标题 2">
            <a:extLst>
              <a:ext uri="{FF2B5EF4-FFF2-40B4-BE49-F238E27FC236}">
                <a16:creationId xmlns:a16="http://schemas.microsoft.com/office/drawing/2014/main" id="{F2249CA5-6646-4A00-97B8-068E680EAB28}"/>
              </a:ext>
            </a:extLst>
          </p:cNvPr>
          <p:cNvSpPr>
            <a:spLocks noGrp="1"/>
          </p:cNvSpPr>
          <p:nvPr>
            <p:ph type="title"/>
          </p:nvPr>
        </p:nvSpPr>
        <p:spPr/>
        <p:txBody>
          <a:bodyPr/>
          <a:lstStyle/>
          <a:p>
            <a:r>
              <a:rPr lang="zh-CN" altLang="en-US" dirty="0"/>
              <a:t>优化思路及利用</a:t>
            </a:r>
            <a:r>
              <a:rPr lang="en-US" altLang="zh-CN" dirty="0" err="1"/>
              <a:t>mysqlslap</a:t>
            </a:r>
            <a:r>
              <a:rPr lang="zh-CN" altLang="en-US" dirty="0"/>
              <a:t>优化结果显示</a:t>
            </a:r>
          </a:p>
        </p:txBody>
      </p:sp>
      <p:pic>
        <p:nvPicPr>
          <p:cNvPr id="5" name="图片 4">
            <a:extLst>
              <a:ext uri="{FF2B5EF4-FFF2-40B4-BE49-F238E27FC236}">
                <a16:creationId xmlns:a16="http://schemas.microsoft.com/office/drawing/2014/main" id="{1D5C5FDB-48E4-47DD-B834-7465F934428A}"/>
              </a:ext>
            </a:extLst>
          </p:cNvPr>
          <p:cNvPicPr>
            <a:picLocks noChangeAspect="1"/>
          </p:cNvPicPr>
          <p:nvPr/>
        </p:nvPicPr>
        <p:blipFill rotWithShape="1">
          <a:blip r:embed="rId2">
            <a:extLst>
              <a:ext uri="{28A0092B-C50C-407E-A947-70E740481C1C}">
                <a14:useLocalDpi xmlns:a14="http://schemas.microsoft.com/office/drawing/2010/main" val="0"/>
              </a:ext>
            </a:extLst>
          </a:blip>
          <a:srcRect r="-277" b="49790"/>
          <a:stretch/>
        </p:blipFill>
        <p:spPr>
          <a:xfrm>
            <a:off x="603599" y="2365575"/>
            <a:ext cx="8386516" cy="1626133"/>
          </a:xfrm>
          <a:prstGeom prst="rect">
            <a:avLst/>
          </a:prstGeom>
        </p:spPr>
      </p:pic>
      <p:pic>
        <p:nvPicPr>
          <p:cNvPr id="7" name="图片 6">
            <a:extLst>
              <a:ext uri="{FF2B5EF4-FFF2-40B4-BE49-F238E27FC236}">
                <a16:creationId xmlns:a16="http://schemas.microsoft.com/office/drawing/2014/main" id="{1D5C5FDB-48E4-47DD-B834-7465F934428A}"/>
              </a:ext>
            </a:extLst>
          </p:cNvPr>
          <p:cNvPicPr>
            <a:picLocks noChangeAspect="1"/>
          </p:cNvPicPr>
          <p:nvPr/>
        </p:nvPicPr>
        <p:blipFill rotWithShape="1">
          <a:blip r:embed="rId2">
            <a:extLst>
              <a:ext uri="{28A0092B-C50C-407E-A947-70E740481C1C}">
                <a14:useLocalDpi xmlns:a14="http://schemas.microsoft.com/office/drawing/2010/main" val="0"/>
              </a:ext>
            </a:extLst>
          </a:blip>
          <a:srcRect t="49829" r="-764"/>
          <a:stretch/>
        </p:blipFill>
        <p:spPr>
          <a:xfrm>
            <a:off x="603599" y="4352191"/>
            <a:ext cx="8427238" cy="1624869"/>
          </a:xfrm>
          <a:prstGeom prst="rect">
            <a:avLst/>
          </a:prstGeom>
        </p:spPr>
      </p:pic>
    </p:spTree>
    <p:extLst>
      <p:ext uri="{BB962C8B-B14F-4D97-AF65-F5344CB8AC3E}">
        <p14:creationId xmlns:p14="http://schemas.microsoft.com/office/powerpoint/2010/main" val="600379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优化前的</a:t>
            </a:r>
            <a:r>
              <a:rPr lang="en-US" altLang="zh-CN" dirty="0" err="1"/>
              <a:t>change_dept_tri</a:t>
            </a:r>
            <a:endParaRPr lang="zh-CN" altLang="en-US" dirty="0"/>
          </a:p>
        </p:txBody>
      </p:sp>
      <p:sp>
        <p:nvSpPr>
          <p:cNvPr id="3" name="内容占位符 2"/>
          <p:cNvSpPr>
            <a:spLocks noGrp="1"/>
          </p:cNvSpPr>
          <p:nvPr>
            <p:ph sz="quarter" idx="10"/>
          </p:nvPr>
        </p:nvSpPr>
        <p:spPr/>
        <p:txBody>
          <a:bodyPr>
            <a:normAutofit fontScale="77500" lnSpcReduction="20000"/>
          </a:bodyPr>
          <a:lstStyle/>
          <a:p>
            <a:r>
              <a:rPr lang="en-US" altLang="zh-CN" dirty="0"/>
              <a:t>FOR EACH ROW</a:t>
            </a:r>
          </a:p>
          <a:p>
            <a:r>
              <a:rPr lang="en-US" altLang="zh-CN" dirty="0"/>
              <a:t>BEGIN</a:t>
            </a:r>
          </a:p>
          <a:p>
            <a:r>
              <a:rPr lang="en-US" altLang="zh-CN" dirty="0"/>
              <a:t>  DELETE FROM appointment</a:t>
            </a:r>
          </a:p>
          <a:p>
            <a:r>
              <a:rPr lang="en-US" altLang="zh-CN" dirty="0"/>
              <a:t>  WHERE </a:t>
            </a:r>
            <a:r>
              <a:rPr lang="en-US" altLang="zh-CN" dirty="0" err="1"/>
              <a:t>appointment.time_slot_id</a:t>
            </a:r>
            <a:r>
              <a:rPr lang="en-US" altLang="zh-CN" b="1" dirty="0">
                <a:solidFill>
                  <a:srgbClr val="FF0000"/>
                </a:solidFill>
              </a:rPr>
              <a:t> </a:t>
            </a:r>
            <a:r>
              <a:rPr lang="en-US" altLang="zh-CN" sz="2600" b="1" dirty="0">
                <a:solidFill>
                  <a:srgbClr val="FF0000"/>
                </a:solidFill>
              </a:rPr>
              <a:t>IN</a:t>
            </a:r>
          </a:p>
          <a:p>
            <a:r>
              <a:rPr lang="en-US" altLang="zh-CN" dirty="0"/>
              <a:t>  (</a:t>
            </a:r>
          </a:p>
          <a:p>
            <a:r>
              <a:rPr lang="en-US" altLang="zh-CN" dirty="0"/>
              <a:t>   SELECT </a:t>
            </a:r>
            <a:r>
              <a:rPr lang="en-US" altLang="zh-CN" dirty="0" err="1"/>
              <a:t>time_slot_id</a:t>
            </a:r>
            <a:endParaRPr lang="en-US" altLang="zh-CN" dirty="0"/>
          </a:p>
          <a:p>
            <a:r>
              <a:rPr lang="en-US" altLang="zh-CN" dirty="0"/>
              <a:t>   FROM </a:t>
            </a:r>
            <a:r>
              <a:rPr lang="en-US" altLang="zh-CN" dirty="0" err="1"/>
              <a:t>time_slot</a:t>
            </a:r>
            <a:r>
              <a:rPr lang="en-US" altLang="zh-CN" dirty="0"/>
              <a:t> AS </a:t>
            </a:r>
            <a:r>
              <a:rPr lang="en-US" altLang="zh-CN" dirty="0" err="1"/>
              <a:t>ti</a:t>
            </a:r>
            <a:endParaRPr lang="en-US" altLang="zh-CN" dirty="0"/>
          </a:p>
          <a:p>
            <a:r>
              <a:rPr lang="en-US" altLang="zh-CN" dirty="0"/>
              <a:t>   WHERE </a:t>
            </a:r>
            <a:r>
              <a:rPr lang="en-US" altLang="zh-CN" dirty="0" err="1"/>
              <a:t>ti.doc_id</a:t>
            </a:r>
            <a:r>
              <a:rPr lang="en-US" altLang="zh-CN" dirty="0"/>
              <a:t> = </a:t>
            </a:r>
            <a:r>
              <a:rPr lang="en-US" altLang="zh-CN" dirty="0" err="1"/>
              <a:t>OLD.doc_id</a:t>
            </a:r>
            <a:endParaRPr lang="en-US" altLang="zh-CN" dirty="0"/>
          </a:p>
          <a:p>
            <a:r>
              <a:rPr lang="en-US" altLang="zh-CN" dirty="0"/>
              <a:t>  );</a:t>
            </a:r>
          </a:p>
          <a:p>
            <a:r>
              <a:rPr lang="en-US" altLang="zh-CN" dirty="0"/>
              <a:t>  UPDATE </a:t>
            </a:r>
            <a:r>
              <a:rPr lang="en-US" altLang="zh-CN" dirty="0" err="1"/>
              <a:t>time_slot</a:t>
            </a:r>
            <a:r>
              <a:rPr lang="en-US" altLang="zh-CN" dirty="0"/>
              <a:t> SET </a:t>
            </a:r>
            <a:r>
              <a:rPr lang="en-US" altLang="zh-CN" dirty="0" err="1"/>
              <a:t>time_slot.doc_id</a:t>
            </a:r>
            <a:r>
              <a:rPr lang="en-US" altLang="zh-CN" dirty="0"/>
              <a:t> = null</a:t>
            </a:r>
          </a:p>
          <a:p>
            <a:r>
              <a:rPr lang="en-US" altLang="zh-CN" dirty="0"/>
              <a:t>  WHERE </a:t>
            </a:r>
            <a:r>
              <a:rPr lang="en-US" altLang="zh-CN" dirty="0" err="1"/>
              <a:t>time_slot.doc_id</a:t>
            </a:r>
            <a:r>
              <a:rPr lang="en-US" altLang="zh-CN" dirty="0"/>
              <a:t> = </a:t>
            </a:r>
            <a:r>
              <a:rPr lang="en-US" altLang="zh-CN" dirty="0" err="1"/>
              <a:t>OLD.doc_id</a:t>
            </a:r>
            <a:r>
              <a:rPr lang="en-US" altLang="zh-CN" dirty="0"/>
              <a:t>;</a:t>
            </a:r>
          </a:p>
          <a:p>
            <a:r>
              <a:rPr lang="en-US" altLang="zh-CN" dirty="0"/>
              <a:t>END;</a:t>
            </a:r>
          </a:p>
        </p:txBody>
      </p:sp>
      <p:sp>
        <p:nvSpPr>
          <p:cNvPr id="4" name="内容占位符 3"/>
          <p:cNvSpPr>
            <a:spLocks noGrp="1"/>
          </p:cNvSpPr>
          <p:nvPr>
            <p:ph sz="quarter" idx="11"/>
          </p:nvPr>
        </p:nvSpPr>
        <p:spPr/>
        <p:txBody>
          <a:bodyPr>
            <a:normAutofit fontScale="70000" lnSpcReduction="20000"/>
          </a:bodyPr>
          <a:lstStyle/>
          <a:p>
            <a:r>
              <a:rPr lang="en-US" altLang="zh-CN" dirty="0"/>
              <a:t>FOR EACH ROW</a:t>
            </a:r>
          </a:p>
          <a:p>
            <a:r>
              <a:rPr lang="en-US" altLang="zh-CN" dirty="0"/>
              <a:t>BEGIN</a:t>
            </a:r>
          </a:p>
          <a:p>
            <a:r>
              <a:rPr lang="en-US" altLang="zh-CN" dirty="0"/>
              <a:t>  DELETE FROM appointment</a:t>
            </a:r>
          </a:p>
          <a:p>
            <a:r>
              <a:rPr lang="en-US" altLang="zh-CN" dirty="0"/>
              <a:t>  WHERE </a:t>
            </a:r>
            <a:r>
              <a:rPr lang="en-US" altLang="zh-CN" sz="2900" b="1" dirty="0">
                <a:solidFill>
                  <a:srgbClr val="FF0000"/>
                </a:solidFill>
              </a:rPr>
              <a:t>EXISTS</a:t>
            </a:r>
          </a:p>
          <a:p>
            <a:r>
              <a:rPr lang="en-US" altLang="zh-CN" dirty="0"/>
              <a:t>  (</a:t>
            </a:r>
          </a:p>
          <a:p>
            <a:r>
              <a:rPr lang="en-US" altLang="zh-CN" dirty="0"/>
              <a:t>   SELECT </a:t>
            </a:r>
            <a:r>
              <a:rPr lang="en-US" altLang="zh-CN" dirty="0" err="1"/>
              <a:t>time_slot_id</a:t>
            </a:r>
            <a:endParaRPr lang="en-US" altLang="zh-CN" dirty="0"/>
          </a:p>
          <a:p>
            <a:r>
              <a:rPr lang="en-US" altLang="zh-CN" dirty="0"/>
              <a:t>   FROM </a:t>
            </a:r>
            <a:r>
              <a:rPr lang="en-US" altLang="zh-CN" dirty="0" err="1"/>
              <a:t>time_slot</a:t>
            </a:r>
            <a:r>
              <a:rPr lang="en-US" altLang="zh-CN" dirty="0"/>
              <a:t> AS </a:t>
            </a:r>
            <a:r>
              <a:rPr lang="en-US" altLang="zh-CN" dirty="0" err="1"/>
              <a:t>ti</a:t>
            </a:r>
            <a:endParaRPr lang="en-US" altLang="zh-CN" dirty="0"/>
          </a:p>
          <a:p>
            <a:r>
              <a:rPr lang="en-US" altLang="zh-CN" dirty="0"/>
              <a:t>   WHERE </a:t>
            </a:r>
            <a:r>
              <a:rPr lang="en-US" altLang="zh-CN" dirty="0" err="1"/>
              <a:t>ti.doc_id</a:t>
            </a:r>
            <a:r>
              <a:rPr lang="en-US" altLang="zh-CN" dirty="0"/>
              <a:t> = </a:t>
            </a:r>
            <a:r>
              <a:rPr lang="en-US" altLang="zh-CN" dirty="0" err="1"/>
              <a:t>OLD.doc_id</a:t>
            </a:r>
            <a:r>
              <a:rPr lang="en-US" altLang="zh-CN" dirty="0"/>
              <a:t> and </a:t>
            </a:r>
            <a:r>
              <a:rPr lang="en-US" altLang="zh-CN" dirty="0" err="1"/>
              <a:t>ti.time_slot_id</a:t>
            </a:r>
            <a:r>
              <a:rPr lang="en-US" altLang="zh-CN" dirty="0"/>
              <a:t> = </a:t>
            </a:r>
            <a:r>
              <a:rPr lang="en-US" altLang="zh-CN" dirty="0" err="1"/>
              <a:t>appointment.time_slot_id</a:t>
            </a:r>
            <a:endParaRPr lang="en-US" altLang="zh-CN" dirty="0"/>
          </a:p>
          <a:p>
            <a:r>
              <a:rPr lang="en-US" altLang="zh-CN" dirty="0"/>
              <a:t>  );</a:t>
            </a:r>
          </a:p>
          <a:p>
            <a:r>
              <a:rPr lang="en-US" altLang="zh-CN" dirty="0"/>
              <a:t>  UPDATE </a:t>
            </a:r>
            <a:r>
              <a:rPr lang="en-US" altLang="zh-CN" dirty="0" err="1"/>
              <a:t>time_slot</a:t>
            </a:r>
            <a:r>
              <a:rPr lang="en-US" altLang="zh-CN" dirty="0"/>
              <a:t> SET </a:t>
            </a:r>
            <a:r>
              <a:rPr lang="en-US" altLang="zh-CN" dirty="0" err="1"/>
              <a:t>time_slot.doc_id</a:t>
            </a:r>
            <a:r>
              <a:rPr lang="en-US" altLang="zh-CN" dirty="0"/>
              <a:t> = null</a:t>
            </a:r>
          </a:p>
          <a:p>
            <a:r>
              <a:rPr lang="en-US" altLang="zh-CN" dirty="0"/>
              <a:t>  WHERE </a:t>
            </a:r>
            <a:r>
              <a:rPr lang="en-US" altLang="zh-CN" dirty="0" err="1"/>
              <a:t>time_slot.doc_id</a:t>
            </a:r>
            <a:r>
              <a:rPr lang="en-US" altLang="zh-CN" dirty="0"/>
              <a:t> = </a:t>
            </a:r>
            <a:r>
              <a:rPr lang="en-US" altLang="zh-CN" dirty="0" err="1"/>
              <a:t>OLD.doc_id</a:t>
            </a:r>
            <a:r>
              <a:rPr lang="en-US" altLang="zh-CN" dirty="0"/>
              <a:t>;</a:t>
            </a:r>
          </a:p>
          <a:p>
            <a:r>
              <a:rPr lang="en-US" altLang="zh-CN" dirty="0"/>
              <a:t>END;</a:t>
            </a:r>
          </a:p>
        </p:txBody>
      </p:sp>
      <p:sp>
        <p:nvSpPr>
          <p:cNvPr id="5" name="文本占位符 4"/>
          <p:cNvSpPr>
            <a:spLocks noGrp="1"/>
          </p:cNvSpPr>
          <p:nvPr>
            <p:ph type="body" sz="quarter" idx="3"/>
          </p:nvPr>
        </p:nvSpPr>
        <p:spPr/>
        <p:txBody>
          <a:bodyPr>
            <a:normAutofit fontScale="92500"/>
          </a:bodyPr>
          <a:lstStyle/>
          <a:p>
            <a:r>
              <a:rPr lang="zh-CN" altLang="en-US" dirty="0"/>
              <a:t>优化后的</a:t>
            </a:r>
            <a:r>
              <a:rPr lang="en-US" altLang="zh-CN" dirty="0" err="1"/>
              <a:t>change_dept_tri</a:t>
            </a:r>
            <a:endParaRPr lang="zh-CN" altLang="en-US" dirty="0"/>
          </a:p>
        </p:txBody>
      </p:sp>
      <p:sp>
        <p:nvSpPr>
          <p:cNvPr id="6" name="灯片编号占位符 5"/>
          <p:cNvSpPr>
            <a:spLocks noGrp="1"/>
          </p:cNvSpPr>
          <p:nvPr>
            <p:ph type="sldNum" sz="quarter" idx="12"/>
          </p:nvPr>
        </p:nvSpPr>
        <p:spPr/>
        <p:txBody>
          <a:bodyPr/>
          <a:lstStyle/>
          <a:p>
            <a:fld id="{54BD5A17-3153-4A95-988E-B577C14000F1}" type="slidenum">
              <a:rPr lang="en-US" altLang="zh-CN" smtClean="0"/>
              <a:pPr/>
              <a:t>21</a:t>
            </a:fld>
            <a:endParaRPr lang="en-US" altLang="zh-CN" dirty="0"/>
          </a:p>
        </p:txBody>
      </p:sp>
    </p:spTree>
    <p:extLst>
      <p:ext uri="{BB962C8B-B14F-4D97-AF65-F5344CB8AC3E}">
        <p14:creationId xmlns:p14="http://schemas.microsoft.com/office/powerpoint/2010/main" val="844747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a:t>该情况下使用</a:t>
            </a:r>
            <a:r>
              <a:rPr lang="en-US" altLang="zh-CN" dirty="0"/>
              <a:t>in</a:t>
            </a:r>
            <a:r>
              <a:rPr lang="zh-CN" altLang="en-US" dirty="0"/>
              <a:t>效果更好</a:t>
            </a:r>
            <a:endParaRPr lang="en-US" altLang="zh-CN" dirty="0"/>
          </a:p>
          <a:p>
            <a:r>
              <a:rPr lang="zh-CN" altLang="en-US" dirty="0"/>
              <a:t>使用</a:t>
            </a:r>
            <a:r>
              <a:rPr lang="en-US" altLang="zh-CN" dirty="0"/>
              <a:t>in</a:t>
            </a:r>
            <a:r>
              <a:rPr lang="zh-CN" altLang="en-US" dirty="0"/>
              <a:t>方法所需时间：</a:t>
            </a:r>
            <a:r>
              <a:rPr lang="en-US" altLang="zh-CN" dirty="0"/>
              <a:t>94s</a:t>
            </a:r>
          </a:p>
          <a:p>
            <a:endParaRPr lang="en-US" altLang="zh-CN" dirty="0"/>
          </a:p>
          <a:p>
            <a:endParaRPr lang="en-US" altLang="zh-CN" dirty="0"/>
          </a:p>
          <a:p>
            <a:endParaRPr lang="en-US" altLang="zh-CN" dirty="0"/>
          </a:p>
          <a:p>
            <a:r>
              <a:rPr lang="zh-CN" altLang="en-US" dirty="0"/>
              <a:t>使用</a:t>
            </a:r>
            <a:r>
              <a:rPr lang="en-US" altLang="zh-CN" dirty="0"/>
              <a:t>exists</a:t>
            </a:r>
            <a:r>
              <a:rPr lang="zh-CN" altLang="en-US" dirty="0"/>
              <a:t>方法所需时间：</a:t>
            </a:r>
            <a:r>
              <a:rPr lang="en-US" altLang="zh-CN" dirty="0"/>
              <a:t>108s</a:t>
            </a:r>
          </a:p>
          <a:p>
            <a:endParaRPr lang="en-US" altLang="zh-CN" dirty="0"/>
          </a:p>
          <a:p>
            <a:endParaRPr lang="en-US" altLang="zh-CN" dirty="0"/>
          </a:p>
          <a:p>
            <a:endParaRPr lang="en-US" altLang="zh-CN" dirty="0"/>
          </a:p>
          <a:p>
            <a:endParaRPr lang="en-US" altLang="zh-CN" dirty="0"/>
          </a:p>
        </p:txBody>
      </p:sp>
      <p:sp>
        <p:nvSpPr>
          <p:cNvPr id="3" name="标题 2"/>
          <p:cNvSpPr>
            <a:spLocks noGrp="1"/>
          </p:cNvSpPr>
          <p:nvPr>
            <p:ph type="title"/>
          </p:nvPr>
        </p:nvSpPr>
        <p:spPr/>
        <p:txBody>
          <a:bodyPr/>
          <a:lstStyle/>
          <a:p>
            <a:r>
              <a:rPr lang="zh-CN" altLang="en-US" dirty="0"/>
              <a:t>优化结果及利用</a:t>
            </a:r>
            <a:r>
              <a:rPr lang="en-US" altLang="zh-CN" dirty="0" err="1"/>
              <a:t>mysqlslap</a:t>
            </a:r>
            <a:r>
              <a:rPr lang="zh-CN" altLang="en-US" dirty="0"/>
              <a:t>的优化分析</a:t>
            </a:r>
          </a:p>
        </p:txBody>
      </p:sp>
      <p:pic>
        <p:nvPicPr>
          <p:cNvPr id="4" name="图片 3"/>
          <p:cNvPicPr/>
          <p:nvPr/>
        </p:nvPicPr>
        <p:blipFill rotWithShape="1">
          <a:blip r:embed="rId2"/>
          <a:srcRect t="19040" r="1492" b="40629"/>
          <a:stretch/>
        </p:blipFill>
        <p:spPr bwMode="auto">
          <a:xfrm>
            <a:off x="798606" y="2676645"/>
            <a:ext cx="8018003" cy="1478665"/>
          </a:xfrm>
          <a:prstGeom prst="rect">
            <a:avLst/>
          </a:prstGeom>
          <a:ln>
            <a:noFill/>
          </a:ln>
          <a:extLst>
            <a:ext uri="{53640926-AAD7-44D8-BBD7-CCE9431645EC}">
              <a14:shadowObscured xmlns:a14="http://schemas.microsoft.com/office/drawing/2010/main"/>
            </a:ext>
          </a:extLst>
        </p:spPr>
      </p:pic>
      <p:pic>
        <p:nvPicPr>
          <p:cNvPr id="6" name="图片 5"/>
          <p:cNvPicPr/>
          <p:nvPr/>
        </p:nvPicPr>
        <p:blipFill rotWithShape="1">
          <a:blip r:embed="rId2"/>
          <a:srcRect t="57847"/>
          <a:stretch/>
        </p:blipFill>
        <p:spPr bwMode="auto">
          <a:xfrm>
            <a:off x="798606" y="4646407"/>
            <a:ext cx="8067603" cy="15318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1512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9C7997E-97B2-4012-A005-1407347342DE}"/>
              </a:ext>
            </a:extLst>
          </p:cNvPr>
          <p:cNvSpPr>
            <a:spLocks noGrp="1"/>
          </p:cNvSpPr>
          <p:nvPr>
            <p:ph sz="quarter" idx="10"/>
          </p:nvPr>
        </p:nvSpPr>
        <p:spPr>
          <a:xfrm>
            <a:off x="311972" y="1685678"/>
            <a:ext cx="8554217" cy="4778184"/>
          </a:xfrm>
        </p:spPr>
        <p:txBody>
          <a:bodyPr>
            <a:normAutofit/>
          </a:bodyPr>
          <a:lstStyle/>
          <a:p>
            <a:r>
              <a:rPr lang="zh-CN" altLang="en" dirty="0"/>
              <a:t>形如</a:t>
            </a:r>
            <a:r>
              <a:rPr lang="zh-CN" altLang="en-US" dirty="0"/>
              <a:t> </a:t>
            </a:r>
            <a:r>
              <a:rPr lang="en" altLang="zh-CN" dirty="0"/>
              <a:t>SELECT   *  FROM A WHERE id IN (SELECT id FROM B);</a:t>
            </a:r>
          </a:p>
          <a:p>
            <a:r>
              <a:rPr lang="en" altLang="zh-CN" dirty="0"/>
              <a:t> </a:t>
            </a:r>
            <a:r>
              <a:rPr lang="en-US" altLang="zh-CN" dirty="0"/>
              <a:t>in</a:t>
            </a:r>
            <a:r>
              <a:rPr lang="zh-CN" altLang="en-US" dirty="0"/>
              <a:t>会将</a:t>
            </a:r>
            <a:r>
              <a:rPr lang="en-US" altLang="zh-CN" dirty="0"/>
              <a:t>B</a:t>
            </a:r>
            <a:r>
              <a:rPr lang="zh-CN" altLang="en-US" dirty="0"/>
              <a:t>（内表）的所有查询做完后进行缓存，再将每次</a:t>
            </a:r>
            <a:r>
              <a:rPr lang="en-US" altLang="zh-CN" dirty="0"/>
              <a:t>A</a:t>
            </a:r>
            <a:r>
              <a:rPr lang="zh-CN" altLang="en-US" dirty="0"/>
              <a:t>的查询结果与缓存的结果对比</a:t>
            </a:r>
            <a:endParaRPr lang="en-US" altLang="zh-CN" dirty="0"/>
          </a:p>
          <a:p>
            <a:r>
              <a:rPr lang="zh-CN" altLang="en-US" dirty="0"/>
              <a:t>而形如</a:t>
            </a:r>
            <a:r>
              <a:rPr lang="en" altLang="zh-CN" dirty="0"/>
              <a:t>SELECT * FROM A WHERE EXISTS(SELECT 1 FROM B WHERE </a:t>
            </a:r>
            <a:r>
              <a:rPr lang="en" altLang="zh-CN" dirty="0" err="1"/>
              <a:t>B.id</a:t>
            </a:r>
            <a:r>
              <a:rPr lang="en" altLang="zh-CN" dirty="0"/>
              <a:t>  = </a:t>
            </a:r>
            <a:r>
              <a:rPr lang="en" altLang="zh-CN" dirty="0" err="1"/>
              <a:t>A.id</a:t>
            </a:r>
            <a:r>
              <a:rPr lang="en" altLang="zh-CN" dirty="0"/>
              <a:t>)</a:t>
            </a:r>
            <a:r>
              <a:rPr lang="zh-CN" altLang="en-US" dirty="0"/>
              <a:t> 则会先进行</a:t>
            </a:r>
            <a:r>
              <a:rPr lang="en-US" altLang="zh-CN" dirty="0"/>
              <a:t>A</a:t>
            </a:r>
            <a:r>
              <a:rPr lang="zh-CN" altLang="en-US" dirty="0"/>
              <a:t>（外表）的查询，在再将查询结果带入</a:t>
            </a:r>
            <a:r>
              <a:rPr lang="en-US" altLang="zh-CN" dirty="0"/>
              <a:t>B</a:t>
            </a:r>
            <a:r>
              <a:rPr lang="zh-CN" altLang="en-US" dirty="0"/>
              <a:t>查询中进行判断</a:t>
            </a:r>
            <a:endParaRPr lang="en-US" altLang="zh-CN" dirty="0"/>
          </a:p>
          <a:p>
            <a:r>
              <a:rPr lang="zh-CN" altLang="en-US" dirty="0"/>
              <a:t>如果内表数据量大而外表数据量小，那么使用</a:t>
            </a:r>
            <a:r>
              <a:rPr lang="en-US" altLang="zh-CN" dirty="0"/>
              <a:t>exists</a:t>
            </a:r>
            <a:r>
              <a:rPr lang="zh-CN" altLang="en-US" dirty="0"/>
              <a:t>的子查询就更容易得到</a:t>
            </a:r>
            <a:r>
              <a:rPr lang="en-US" altLang="zh-CN" dirty="0"/>
              <a:t>true</a:t>
            </a:r>
            <a:r>
              <a:rPr lang="zh-CN" altLang="en-US" dirty="0"/>
              <a:t>的返回值，效果相对较好；如果内表数据量小而外表数据量大，那么使用</a:t>
            </a:r>
            <a:r>
              <a:rPr lang="en-US" altLang="zh-CN" dirty="0"/>
              <a:t>in</a:t>
            </a:r>
            <a:r>
              <a:rPr lang="zh-CN" altLang="en-US" dirty="0"/>
              <a:t>查询只对内表查询一次，可以避免反复读取内表中数据影响性能</a:t>
            </a:r>
            <a:endParaRPr lang="en-US" altLang="zh-CN" dirty="0"/>
          </a:p>
        </p:txBody>
      </p:sp>
      <p:sp>
        <p:nvSpPr>
          <p:cNvPr id="3" name="标题 2">
            <a:extLst>
              <a:ext uri="{FF2B5EF4-FFF2-40B4-BE49-F238E27FC236}">
                <a16:creationId xmlns:a16="http://schemas.microsoft.com/office/drawing/2014/main" id="{F2249CA5-6646-4A00-97B8-068E680EAB28}"/>
              </a:ext>
            </a:extLst>
          </p:cNvPr>
          <p:cNvSpPr>
            <a:spLocks noGrp="1"/>
          </p:cNvSpPr>
          <p:nvPr>
            <p:ph type="title"/>
          </p:nvPr>
        </p:nvSpPr>
        <p:spPr/>
        <p:txBody>
          <a:bodyPr/>
          <a:lstStyle/>
          <a:p>
            <a:r>
              <a:rPr lang="zh-CN" altLang="en-US"/>
              <a:t>对子查询的分析</a:t>
            </a:r>
            <a:endParaRPr lang="zh-CN" altLang="en-US" dirty="0"/>
          </a:p>
        </p:txBody>
      </p:sp>
    </p:spTree>
    <p:extLst>
      <p:ext uri="{BB962C8B-B14F-4D97-AF65-F5344CB8AC3E}">
        <p14:creationId xmlns:p14="http://schemas.microsoft.com/office/powerpoint/2010/main" val="1184674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494026" y="1685677"/>
            <a:ext cx="8421374" cy="4851194"/>
          </a:xfrm>
        </p:spPr>
        <p:txBody>
          <a:bodyPr>
            <a:noAutofit/>
          </a:bodyPr>
          <a:lstStyle/>
          <a:p>
            <a:r>
              <a:rPr lang="zh-CN" altLang="en-US" sz="2800" dirty="0"/>
              <a:t>主要是将先</a:t>
            </a:r>
            <a:r>
              <a:rPr lang="en-US" altLang="zh-CN" sz="2800" dirty="0"/>
              <a:t>natural join</a:t>
            </a:r>
            <a:r>
              <a:rPr lang="zh-CN" altLang="en-US" sz="2800" dirty="0"/>
              <a:t>后</a:t>
            </a:r>
            <a:r>
              <a:rPr lang="en-US" altLang="zh-CN" sz="2800" dirty="0"/>
              <a:t>where</a:t>
            </a:r>
            <a:r>
              <a:rPr lang="zh-CN" altLang="en-US" sz="2800" dirty="0"/>
              <a:t>选择的操作改为：先对各表进行</a:t>
            </a:r>
            <a:r>
              <a:rPr lang="en-US" altLang="zh-CN" sz="2800" dirty="0"/>
              <a:t>where</a:t>
            </a:r>
            <a:r>
              <a:rPr lang="zh-CN" altLang="en-US" sz="2800" dirty="0"/>
              <a:t>选择，再</a:t>
            </a:r>
            <a:r>
              <a:rPr lang="en-US" altLang="zh-CN" sz="2800" dirty="0"/>
              <a:t>natural join</a:t>
            </a:r>
          </a:p>
          <a:p>
            <a:r>
              <a:rPr lang="zh-CN" altLang="en-US" sz="2800" dirty="0"/>
              <a:t>但这两种情况也需要比较，有时并不一定后者更优</a:t>
            </a:r>
            <a:endParaRPr lang="en-US" altLang="zh-CN" sz="2800" dirty="0"/>
          </a:p>
          <a:p>
            <a:r>
              <a:rPr lang="zh-CN" altLang="en-US" sz="2800" dirty="0"/>
              <a:t>或者彻底改变</a:t>
            </a:r>
            <a:r>
              <a:rPr lang="en-US" altLang="zh-CN" sz="2800" dirty="0" err="1"/>
              <a:t>sql</a:t>
            </a:r>
            <a:r>
              <a:rPr lang="zh-CN" altLang="en-US" sz="2800" dirty="0"/>
              <a:t>语句的结构，进行优化</a:t>
            </a:r>
            <a:endParaRPr lang="en-US" altLang="zh-CN" sz="2800" dirty="0"/>
          </a:p>
        </p:txBody>
      </p:sp>
      <p:sp>
        <p:nvSpPr>
          <p:cNvPr id="2" name="标题 1"/>
          <p:cNvSpPr>
            <a:spLocks noGrp="1"/>
          </p:cNvSpPr>
          <p:nvPr>
            <p:ph type="title"/>
          </p:nvPr>
        </p:nvSpPr>
        <p:spPr/>
        <p:txBody>
          <a:bodyPr/>
          <a:lstStyle/>
          <a:p>
            <a:r>
              <a:rPr lang="zh-CN" altLang="en-US" dirty="0"/>
              <a:t>对</a:t>
            </a:r>
            <a:r>
              <a:rPr lang="en-US" altLang="zh-CN" dirty="0" err="1"/>
              <a:t>sql</a:t>
            </a:r>
            <a:r>
              <a:rPr lang="zh-CN" altLang="en-US" dirty="0"/>
              <a:t>语句进行优化</a:t>
            </a:r>
          </a:p>
        </p:txBody>
      </p:sp>
    </p:spTree>
    <p:extLst>
      <p:ext uri="{BB962C8B-B14F-4D97-AF65-F5344CB8AC3E}">
        <p14:creationId xmlns:p14="http://schemas.microsoft.com/office/powerpoint/2010/main" val="111075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494026" y="1685677"/>
            <a:ext cx="8421374" cy="4851194"/>
          </a:xfrm>
        </p:spPr>
        <p:txBody>
          <a:bodyPr>
            <a:noAutofit/>
          </a:bodyPr>
          <a:lstStyle/>
          <a:p>
            <a:r>
              <a:rPr lang="en-US" altLang="zh-CN" sz="2400" dirty="0" err="1"/>
              <a:t>myisam</a:t>
            </a:r>
            <a:r>
              <a:rPr lang="zh-CN" altLang="zh-CN" sz="2400" dirty="0"/>
              <a:t>只支持表级锁，用户在操作</a:t>
            </a:r>
            <a:r>
              <a:rPr lang="en-US" altLang="zh-CN" sz="2400" dirty="0" err="1"/>
              <a:t>myisam</a:t>
            </a:r>
            <a:r>
              <a:rPr lang="zh-CN" altLang="zh-CN" sz="2400" dirty="0"/>
              <a:t>表时，</a:t>
            </a:r>
            <a:r>
              <a:rPr lang="en-US" altLang="zh-CN" sz="2400" dirty="0"/>
              <a:t>select</a:t>
            </a:r>
            <a:r>
              <a:rPr lang="zh-CN" altLang="zh-CN" sz="2400" dirty="0"/>
              <a:t>，</a:t>
            </a:r>
            <a:r>
              <a:rPr lang="en-US" altLang="zh-CN" sz="2400" dirty="0"/>
              <a:t>update</a:t>
            </a:r>
            <a:r>
              <a:rPr lang="zh-CN" altLang="zh-CN" sz="2400" dirty="0"/>
              <a:t>，</a:t>
            </a:r>
            <a:r>
              <a:rPr lang="en-US" altLang="zh-CN" sz="2400" dirty="0"/>
              <a:t>delete</a:t>
            </a:r>
            <a:r>
              <a:rPr lang="zh-CN" altLang="zh-CN" sz="2400" dirty="0"/>
              <a:t>，</a:t>
            </a:r>
            <a:r>
              <a:rPr lang="en-US" altLang="zh-CN" sz="2400" dirty="0"/>
              <a:t>insert</a:t>
            </a:r>
            <a:r>
              <a:rPr lang="zh-CN" altLang="zh-CN" sz="2400" dirty="0"/>
              <a:t>语句都会给表自动加锁，如果加锁以后的表满足</a:t>
            </a:r>
            <a:r>
              <a:rPr lang="en-US" altLang="zh-CN" sz="2400" dirty="0"/>
              <a:t>insert</a:t>
            </a:r>
            <a:r>
              <a:rPr lang="zh-CN" altLang="zh-CN" sz="2400" dirty="0"/>
              <a:t>并发的情况下，可以在表的尾部插入新的数据。也可以通过</a:t>
            </a:r>
            <a:r>
              <a:rPr lang="en-US" altLang="zh-CN" sz="2400" dirty="0"/>
              <a:t>lock table</a:t>
            </a:r>
            <a:r>
              <a:rPr lang="zh-CN" altLang="zh-CN" sz="2400" dirty="0"/>
              <a:t>命令来锁表，这样操作主要是可以模仿事务，但是消耗非常大，一般只在实验演示中使用。</a:t>
            </a:r>
          </a:p>
          <a:p>
            <a:r>
              <a:rPr lang="en-US" altLang="zh-CN" sz="2400" dirty="0" err="1"/>
              <a:t>myisam</a:t>
            </a:r>
            <a:r>
              <a:rPr lang="zh-CN" altLang="zh-CN" sz="2400" dirty="0"/>
              <a:t>属于堆表</a:t>
            </a:r>
          </a:p>
          <a:p>
            <a:r>
              <a:rPr lang="zh-CN" altLang="zh-CN" sz="2400" dirty="0"/>
              <a:t>当把删除和更新及插入操作混合使用的时候，动态尺寸的行产生更少碎片。这要通过合并相邻被删除的块，以及若下一个块被删除，就扩展到下一块自动完成</a:t>
            </a:r>
          </a:p>
        </p:txBody>
      </p:sp>
      <p:sp>
        <p:nvSpPr>
          <p:cNvPr id="2" name="标题 1"/>
          <p:cNvSpPr>
            <a:spLocks noGrp="1"/>
          </p:cNvSpPr>
          <p:nvPr>
            <p:ph type="title"/>
          </p:nvPr>
        </p:nvSpPr>
        <p:spPr/>
        <p:txBody>
          <a:bodyPr/>
          <a:lstStyle/>
          <a:p>
            <a:r>
              <a:rPr lang="zh-CN" altLang="en-US" dirty="0"/>
              <a:t>选择数据库引擎</a:t>
            </a:r>
          </a:p>
        </p:txBody>
      </p:sp>
    </p:spTree>
    <p:extLst>
      <p:ext uri="{BB962C8B-B14F-4D97-AF65-F5344CB8AC3E}">
        <p14:creationId xmlns:p14="http://schemas.microsoft.com/office/powerpoint/2010/main" val="249955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444813" y="1587705"/>
            <a:ext cx="8421374" cy="4981823"/>
          </a:xfrm>
        </p:spPr>
        <p:txBody>
          <a:bodyPr>
            <a:noAutofit/>
          </a:bodyPr>
          <a:lstStyle/>
          <a:p>
            <a:r>
              <a:rPr lang="en-US" altLang="zh-CN" dirty="0" err="1">
                <a:latin typeface="+mn-ea"/>
              </a:rPr>
              <a:t>Innodb</a:t>
            </a:r>
            <a:r>
              <a:rPr lang="zh-CN" altLang="zh-CN" dirty="0">
                <a:latin typeface="+mn-ea"/>
              </a:rPr>
              <a:t>支持事务和行级锁，</a:t>
            </a:r>
            <a:r>
              <a:rPr lang="en-US" altLang="zh-CN" dirty="0" err="1">
                <a:latin typeface="+mn-ea"/>
              </a:rPr>
              <a:t>InnoDB</a:t>
            </a:r>
            <a:r>
              <a:rPr lang="zh-CN" altLang="zh-CN" dirty="0">
                <a:latin typeface="+mn-ea"/>
              </a:rPr>
              <a:t>给</a:t>
            </a:r>
            <a:r>
              <a:rPr lang="en-US" altLang="zh-CN" dirty="0">
                <a:latin typeface="+mn-ea"/>
              </a:rPr>
              <a:t>MySQL</a:t>
            </a:r>
            <a:r>
              <a:rPr lang="zh-CN" altLang="zh-CN" dirty="0">
                <a:latin typeface="+mn-ea"/>
              </a:rPr>
              <a:t>提供了具有提交、回滚和崩溃恢复能力的事物安全（</a:t>
            </a:r>
            <a:r>
              <a:rPr lang="en-US" altLang="zh-CN" dirty="0">
                <a:latin typeface="+mn-ea"/>
              </a:rPr>
              <a:t>ACID</a:t>
            </a:r>
            <a:r>
              <a:rPr lang="zh-CN" altLang="zh-CN" dirty="0">
                <a:latin typeface="+mn-ea"/>
              </a:rPr>
              <a:t>兼容）存储引擎。</a:t>
            </a:r>
          </a:p>
          <a:p>
            <a:r>
              <a:rPr lang="en-US" altLang="zh-CN" dirty="0" err="1">
                <a:latin typeface="+mn-ea"/>
              </a:rPr>
              <a:t>Innodb</a:t>
            </a:r>
            <a:r>
              <a:rPr lang="zh-CN" altLang="zh-CN" dirty="0">
                <a:latin typeface="+mn-ea"/>
              </a:rPr>
              <a:t>属于索引组织表。如果使用共享表空间，那么所有表的数据文件和索引文件都保存在一个表空间里，一个表空间可以有多个文件，通过</a:t>
            </a:r>
            <a:r>
              <a:rPr lang="en-US" altLang="zh-CN" dirty="0" err="1">
                <a:latin typeface="+mn-ea"/>
              </a:rPr>
              <a:t>innodb_data_file_path</a:t>
            </a:r>
            <a:r>
              <a:rPr lang="zh-CN" altLang="zh-CN" dirty="0">
                <a:latin typeface="+mn-ea"/>
              </a:rPr>
              <a:t>和</a:t>
            </a:r>
            <a:r>
              <a:rPr lang="en-US" altLang="zh-CN" dirty="0" err="1">
                <a:latin typeface="+mn-ea"/>
              </a:rPr>
              <a:t>innodb_data_home_dir</a:t>
            </a:r>
            <a:r>
              <a:rPr lang="zh-CN" altLang="zh-CN" dirty="0">
                <a:latin typeface="+mn-ea"/>
              </a:rPr>
              <a:t>参数设置共享表空间的位置和名字。</a:t>
            </a:r>
          </a:p>
          <a:p>
            <a:r>
              <a:rPr lang="en-US" altLang="zh-CN" dirty="0" err="1">
                <a:latin typeface="+mn-ea"/>
              </a:rPr>
              <a:t>InnoDB</a:t>
            </a:r>
            <a:r>
              <a:rPr lang="zh-CN" altLang="zh-CN" dirty="0">
                <a:latin typeface="+mn-ea"/>
              </a:rPr>
              <a:t>是为处理巨</a:t>
            </a:r>
            <a:r>
              <a:rPr lang="en-US" altLang="zh-CN" dirty="0" err="1">
                <a:latin typeface="+mn-ea"/>
              </a:rPr>
              <a:t>大数据</a:t>
            </a:r>
            <a:r>
              <a:rPr lang="zh-CN" altLang="zh-CN" dirty="0">
                <a:latin typeface="+mn-ea"/>
              </a:rPr>
              <a:t>量的最大性能设计。它的</a:t>
            </a:r>
            <a:r>
              <a:rPr lang="en-US" altLang="zh-CN" dirty="0">
                <a:latin typeface="+mn-ea"/>
              </a:rPr>
              <a:t>CPU</a:t>
            </a:r>
            <a:r>
              <a:rPr lang="zh-CN" altLang="zh-CN" dirty="0">
                <a:latin typeface="+mn-ea"/>
              </a:rPr>
              <a:t>效率可能是任何其他基于磁盘的关系型数据库引擎锁不能匹敌的</a:t>
            </a:r>
          </a:p>
          <a:p>
            <a:r>
              <a:rPr lang="en-US" altLang="zh-CN" dirty="0" err="1">
                <a:latin typeface="+mn-ea"/>
              </a:rPr>
              <a:t>InnoDB</a:t>
            </a:r>
            <a:r>
              <a:rPr lang="zh-CN" altLang="zh-CN" dirty="0">
                <a:latin typeface="+mn-ea"/>
              </a:rPr>
              <a:t>存储引擎完全与</a:t>
            </a:r>
            <a:r>
              <a:rPr lang="en-US" altLang="zh-CN" dirty="0">
                <a:latin typeface="+mn-ea"/>
              </a:rPr>
              <a:t>MySQL</a:t>
            </a:r>
            <a:r>
              <a:rPr lang="zh-CN" altLang="zh-CN" dirty="0">
                <a:latin typeface="+mn-ea"/>
              </a:rPr>
              <a:t>服务器整合，</a:t>
            </a:r>
            <a:r>
              <a:rPr lang="en-US" altLang="zh-CN" dirty="0" err="1">
                <a:latin typeface="+mn-ea"/>
              </a:rPr>
              <a:t>InnoDB</a:t>
            </a:r>
            <a:r>
              <a:rPr lang="zh-CN" altLang="zh-CN" dirty="0">
                <a:latin typeface="+mn-ea"/>
              </a:rPr>
              <a:t>存储引擎为在主内存中缓存数据和索引而维持它自己的缓冲池。</a:t>
            </a:r>
            <a:r>
              <a:rPr lang="en-US" altLang="zh-CN" dirty="0" err="1">
                <a:latin typeface="+mn-ea"/>
              </a:rPr>
              <a:t>InnoDB</a:t>
            </a:r>
            <a:r>
              <a:rPr lang="zh-CN" altLang="zh-CN" dirty="0">
                <a:latin typeface="+mn-ea"/>
              </a:rPr>
              <a:t>将它的表和索引在一个逻辑表空间中，表空间可以包含数个文件（或原始磁盘文件）。</a:t>
            </a:r>
            <a:endParaRPr lang="en-US" altLang="zh-CN" dirty="0">
              <a:latin typeface="+mn-ea"/>
            </a:endParaRPr>
          </a:p>
          <a:p>
            <a:r>
              <a:rPr lang="en-US" altLang="zh-CN" dirty="0" err="1">
                <a:latin typeface="+mn-ea"/>
              </a:rPr>
              <a:t>InnoDB</a:t>
            </a:r>
            <a:r>
              <a:rPr lang="zh-CN" altLang="zh-CN" dirty="0">
                <a:latin typeface="+mn-ea"/>
              </a:rPr>
              <a:t>支持外键完整性约束</a:t>
            </a:r>
          </a:p>
        </p:txBody>
      </p:sp>
      <p:sp>
        <p:nvSpPr>
          <p:cNvPr id="2" name="标题 1"/>
          <p:cNvSpPr>
            <a:spLocks noGrp="1"/>
          </p:cNvSpPr>
          <p:nvPr>
            <p:ph type="title"/>
          </p:nvPr>
        </p:nvSpPr>
        <p:spPr/>
        <p:txBody>
          <a:bodyPr/>
          <a:lstStyle/>
          <a:p>
            <a:r>
              <a:rPr lang="zh-CN" altLang="en-US" dirty="0"/>
              <a:t>选择数据库引擎</a:t>
            </a:r>
          </a:p>
        </p:txBody>
      </p:sp>
    </p:spTree>
    <p:extLst>
      <p:ext uri="{BB962C8B-B14F-4D97-AF65-F5344CB8AC3E}">
        <p14:creationId xmlns:p14="http://schemas.microsoft.com/office/powerpoint/2010/main" val="196634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 calcmode="lin" valueType="num">
                                      <p:cBhvr additive="base">
                                        <p:cTn id="25"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anim calcmode="lin" valueType="num">
                                      <p:cBhvr additive="base">
                                        <p:cTn id="31"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494026" y="1685677"/>
            <a:ext cx="8421374" cy="4851194"/>
          </a:xfrm>
        </p:spPr>
        <p:txBody>
          <a:bodyPr>
            <a:noAutofit/>
          </a:bodyPr>
          <a:lstStyle/>
          <a:p>
            <a:r>
              <a:rPr lang="zh-CN" altLang="zh-CN" sz="2400" dirty="0">
                <a:latin typeface="+mn-ea"/>
              </a:rPr>
              <a:t>由于</a:t>
            </a:r>
            <a:r>
              <a:rPr lang="en-US" altLang="zh-CN" sz="2400" dirty="0" err="1">
                <a:latin typeface="+mn-ea"/>
              </a:rPr>
              <a:t>MyISAM</a:t>
            </a:r>
            <a:r>
              <a:rPr lang="zh-CN" altLang="zh-CN" sz="2400" dirty="0">
                <a:latin typeface="+mn-ea"/>
              </a:rPr>
              <a:t>不是事务安全的，而且不支持外键，如果执行大量的</a:t>
            </a:r>
            <a:r>
              <a:rPr lang="en-US" altLang="zh-CN" sz="2400" dirty="0">
                <a:latin typeface="+mn-ea"/>
              </a:rPr>
              <a:t>select</a:t>
            </a:r>
            <a:r>
              <a:rPr lang="zh-CN" altLang="zh-CN" sz="2400" dirty="0">
                <a:latin typeface="+mn-ea"/>
              </a:rPr>
              <a:t>，</a:t>
            </a:r>
            <a:r>
              <a:rPr lang="en-US" altLang="zh-CN" sz="2400" dirty="0">
                <a:latin typeface="+mn-ea"/>
              </a:rPr>
              <a:t>insert</a:t>
            </a:r>
            <a:r>
              <a:rPr lang="zh-CN" altLang="zh-CN" sz="2400" dirty="0">
                <a:latin typeface="+mn-ea"/>
              </a:rPr>
              <a:t>操作</a:t>
            </a:r>
            <a:r>
              <a:rPr lang="en-US" altLang="zh-CN" sz="2400" dirty="0" err="1">
                <a:latin typeface="+mn-ea"/>
              </a:rPr>
              <a:t>MyISAM</a:t>
            </a:r>
            <a:r>
              <a:rPr lang="zh-CN" altLang="zh-CN" sz="2400" dirty="0">
                <a:latin typeface="+mn-ea"/>
              </a:rPr>
              <a:t>比较适合</a:t>
            </a:r>
            <a:endParaRPr lang="en-US" altLang="zh-CN" sz="2400" dirty="0">
              <a:latin typeface="+mn-ea"/>
            </a:endParaRPr>
          </a:p>
          <a:p>
            <a:r>
              <a:rPr lang="zh-CN" altLang="zh-CN" sz="2400" dirty="0">
                <a:latin typeface="+mn-ea"/>
              </a:rPr>
              <a:t>而</a:t>
            </a:r>
            <a:r>
              <a:rPr lang="en-US" altLang="zh-CN" sz="2400" dirty="0" err="1">
                <a:latin typeface="+mn-ea"/>
              </a:rPr>
              <a:t>InnoDB</a:t>
            </a:r>
            <a:r>
              <a:rPr lang="zh-CN" altLang="zh-CN" sz="2400" dirty="0">
                <a:latin typeface="+mn-ea"/>
              </a:rPr>
              <a:t>是支持事务安全的引擎，支持外键、行锁、事务是他的最大特点。如果有大量的</a:t>
            </a:r>
            <a:r>
              <a:rPr lang="en-US" altLang="zh-CN" sz="2400" dirty="0">
                <a:latin typeface="+mn-ea"/>
              </a:rPr>
              <a:t>update</a:t>
            </a:r>
            <a:r>
              <a:rPr lang="zh-CN" altLang="zh-CN" sz="2400" dirty="0">
                <a:latin typeface="+mn-ea"/>
              </a:rPr>
              <a:t>和</a:t>
            </a:r>
            <a:r>
              <a:rPr lang="en-US" altLang="zh-CN" sz="2400" dirty="0">
                <a:latin typeface="+mn-ea"/>
              </a:rPr>
              <a:t>insert</a:t>
            </a:r>
            <a:r>
              <a:rPr lang="zh-CN" altLang="zh-CN" sz="2400" dirty="0">
                <a:latin typeface="+mn-ea"/>
              </a:rPr>
              <a:t>操作，建议使用</a:t>
            </a:r>
            <a:r>
              <a:rPr lang="en-US" altLang="zh-CN" sz="2400" dirty="0" err="1">
                <a:latin typeface="+mn-ea"/>
              </a:rPr>
              <a:t>InnoDB</a:t>
            </a:r>
            <a:r>
              <a:rPr lang="zh-CN" altLang="zh-CN" sz="2400" dirty="0">
                <a:latin typeface="+mn-ea"/>
              </a:rPr>
              <a:t>，特别是针对多个并发和</a:t>
            </a:r>
            <a:r>
              <a:rPr lang="en-US" altLang="zh-CN" sz="2400" dirty="0">
                <a:latin typeface="+mn-ea"/>
              </a:rPr>
              <a:t>QPS</a:t>
            </a:r>
            <a:r>
              <a:rPr lang="zh-CN" altLang="zh-CN" sz="2400" dirty="0">
                <a:latin typeface="+mn-ea"/>
              </a:rPr>
              <a:t>较高的情况。</a:t>
            </a:r>
            <a:endParaRPr lang="en-US" altLang="zh-CN" sz="2400" dirty="0">
              <a:latin typeface="+mn-ea"/>
            </a:endParaRPr>
          </a:p>
          <a:p>
            <a:r>
              <a:rPr lang="zh-CN" altLang="en-US" sz="2400" dirty="0">
                <a:latin typeface="+mn-ea"/>
              </a:rPr>
              <a:t>在此项目中我们选择</a:t>
            </a:r>
            <a:r>
              <a:rPr lang="en-US" altLang="zh-CN" sz="2400" dirty="0" err="1">
                <a:latin typeface="+mn-ea"/>
              </a:rPr>
              <a:t>InnoDB</a:t>
            </a:r>
            <a:endParaRPr lang="zh-CN" altLang="zh-CN" sz="2400" dirty="0">
              <a:latin typeface="+mn-ea"/>
            </a:endParaRPr>
          </a:p>
        </p:txBody>
      </p:sp>
      <p:sp>
        <p:nvSpPr>
          <p:cNvPr id="2" name="标题 1"/>
          <p:cNvSpPr>
            <a:spLocks noGrp="1"/>
          </p:cNvSpPr>
          <p:nvPr>
            <p:ph type="title"/>
          </p:nvPr>
        </p:nvSpPr>
        <p:spPr/>
        <p:txBody>
          <a:bodyPr/>
          <a:lstStyle/>
          <a:p>
            <a:r>
              <a:rPr lang="zh-CN" altLang="en-US" dirty="0"/>
              <a:t>选择数据库引擎</a:t>
            </a:r>
          </a:p>
        </p:txBody>
      </p:sp>
    </p:spTree>
    <p:extLst>
      <p:ext uri="{BB962C8B-B14F-4D97-AF65-F5344CB8AC3E}">
        <p14:creationId xmlns:p14="http://schemas.microsoft.com/office/powerpoint/2010/main" val="248535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简介</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优化方案</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SQL</a:t>
            </a:r>
            <a:r>
              <a:rPr lang="zh-CN" altLang="en-US" sz="2400" dirty="0">
                <a:solidFill>
                  <a:schemeClr val="tx1">
                    <a:lumMod val="75000"/>
                    <a:lumOff val="25000"/>
                  </a:schemeClr>
                </a:solidFill>
              </a:rPr>
              <a:t>脚本优化</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总结</a:t>
            </a:r>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73960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优化前的</a:t>
            </a:r>
            <a:r>
              <a:rPr lang="en-US" altLang="zh-CN" dirty="0" err="1"/>
              <a:t>Doc_All_timeSlot</a:t>
            </a:r>
            <a:endParaRPr lang="zh-CN" altLang="en-US" dirty="0"/>
          </a:p>
        </p:txBody>
      </p:sp>
      <p:sp>
        <p:nvSpPr>
          <p:cNvPr id="3" name="内容占位符 2"/>
          <p:cNvSpPr>
            <a:spLocks noGrp="1"/>
          </p:cNvSpPr>
          <p:nvPr>
            <p:ph sz="quarter" idx="10"/>
          </p:nvPr>
        </p:nvSpPr>
        <p:spPr/>
        <p:txBody>
          <a:bodyPr/>
          <a:lstStyle/>
          <a:p>
            <a:r>
              <a:rPr lang="en-US" altLang="zh-CN" dirty="0"/>
              <a:t>BEGIN</a:t>
            </a:r>
          </a:p>
          <a:p>
            <a:r>
              <a:rPr lang="en-US" altLang="zh-CN" dirty="0"/>
              <a:t>select </a:t>
            </a:r>
            <a:r>
              <a:rPr lang="en-US" altLang="zh-CN" dirty="0" err="1"/>
              <a:t>T.clinic_id,T.time,T.isopen</a:t>
            </a:r>
            <a:r>
              <a:rPr lang="en-US" altLang="zh-CN" dirty="0"/>
              <a:t>   </a:t>
            </a:r>
          </a:p>
          <a:p>
            <a:r>
              <a:rPr lang="en-US" altLang="zh-CN" dirty="0"/>
              <a:t>from (select * from </a:t>
            </a:r>
            <a:r>
              <a:rPr lang="en-US" altLang="zh-CN" dirty="0" err="1"/>
              <a:t>time_slot</a:t>
            </a:r>
            <a:r>
              <a:rPr lang="en-US" altLang="zh-CN" dirty="0"/>
              <a:t> natural join </a:t>
            </a:r>
            <a:r>
              <a:rPr lang="en-US" altLang="zh-CN" dirty="0" err="1"/>
              <a:t>time_list</a:t>
            </a:r>
            <a:r>
              <a:rPr lang="en-US" altLang="zh-CN" dirty="0"/>
              <a:t>) as T </a:t>
            </a:r>
          </a:p>
          <a:p>
            <a:r>
              <a:rPr lang="en-US" altLang="zh-CN" dirty="0">
                <a:solidFill>
                  <a:srgbClr val="FF0000"/>
                </a:solidFill>
              </a:rPr>
              <a:t>where </a:t>
            </a:r>
            <a:r>
              <a:rPr lang="en-US" altLang="zh-CN" dirty="0" err="1">
                <a:solidFill>
                  <a:srgbClr val="FF0000"/>
                </a:solidFill>
              </a:rPr>
              <a:t>T.doc_id</a:t>
            </a:r>
            <a:r>
              <a:rPr lang="en-US" altLang="zh-CN" dirty="0">
                <a:solidFill>
                  <a:srgbClr val="FF0000"/>
                </a:solidFill>
              </a:rPr>
              <a:t> = </a:t>
            </a:r>
            <a:r>
              <a:rPr lang="en-US" altLang="zh-CN" dirty="0" err="1">
                <a:solidFill>
                  <a:srgbClr val="FF0000"/>
                </a:solidFill>
              </a:rPr>
              <a:t>doc_id</a:t>
            </a:r>
            <a:r>
              <a:rPr lang="en-US" altLang="zh-CN" dirty="0"/>
              <a:t>;</a:t>
            </a:r>
          </a:p>
          <a:p>
            <a:r>
              <a:rPr lang="en-US" altLang="zh-CN" dirty="0"/>
              <a:t>END;</a:t>
            </a:r>
          </a:p>
        </p:txBody>
      </p:sp>
      <p:sp>
        <p:nvSpPr>
          <p:cNvPr id="4" name="内容占位符 3"/>
          <p:cNvSpPr>
            <a:spLocks noGrp="1"/>
          </p:cNvSpPr>
          <p:nvPr>
            <p:ph sz="quarter" idx="11"/>
          </p:nvPr>
        </p:nvSpPr>
        <p:spPr/>
        <p:txBody>
          <a:bodyPr/>
          <a:lstStyle/>
          <a:p>
            <a:r>
              <a:rPr lang="en-US" altLang="zh-CN" dirty="0"/>
              <a:t>BEGIN</a:t>
            </a:r>
          </a:p>
          <a:p>
            <a:r>
              <a:rPr lang="en-US" altLang="zh-CN" dirty="0"/>
              <a:t>select </a:t>
            </a:r>
            <a:r>
              <a:rPr lang="en-US" altLang="zh-CN" dirty="0" err="1"/>
              <a:t>clinic_id,time,isopen</a:t>
            </a:r>
            <a:endParaRPr lang="en-US" altLang="zh-CN" dirty="0"/>
          </a:p>
          <a:p>
            <a:r>
              <a:rPr lang="en-US" altLang="zh-CN" dirty="0"/>
              <a:t>from (</a:t>
            </a:r>
            <a:r>
              <a:rPr lang="en-US" altLang="zh-CN" dirty="0" err="1"/>
              <a:t>time_list</a:t>
            </a:r>
            <a:r>
              <a:rPr lang="en-US" altLang="zh-CN" dirty="0"/>
              <a:t> NATURAL JOIN ((</a:t>
            </a:r>
            <a:r>
              <a:rPr lang="en-US" altLang="zh-CN" dirty="0">
                <a:solidFill>
                  <a:srgbClr val="FF0000"/>
                </a:solidFill>
              </a:rPr>
              <a:t>SELECT * FROM </a:t>
            </a:r>
            <a:r>
              <a:rPr lang="en-US" altLang="zh-CN" dirty="0" err="1">
                <a:solidFill>
                  <a:srgbClr val="FF0000"/>
                </a:solidFill>
              </a:rPr>
              <a:t>time_slot</a:t>
            </a:r>
            <a:r>
              <a:rPr lang="en-US" altLang="zh-CN" dirty="0">
                <a:solidFill>
                  <a:srgbClr val="FF0000"/>
                </a:solidFill>
              </a:rPr>
              <a:t> </a:t>
            </a:r>
          </a:p>
          <a:p>
            <a:r>
              <a:rPr lang="en-US" altLang="zh-CN" dirty="0">
                <a:solidFill>
                  <a:srgbClr val="FF0000"/>
                </a:solidFill>
              </a:rPr>
              <a:t>WHERE </a:t>
            </a:r>
            <a:r>
              <a:rPr lang="en-US" altLang="zh-CN" dirty="0" err="1">
                <a:solidFill>
                  <a:srgbClr val="FF0000"/>
                </a:solidFill>
              </a:rPr>
              <a:t>doc_id</a:t>
            </a:r>
            <a:r>
              <a:rPr lang="en-US" altLang="zh-CN" dirty="0">
                <a:solidFill>
                  <a:srgbClr val="FF0000"/>
                </a:solidFill>
              </a:rPr>
              <a:t> = </a:t>
            </a:r>
            <a:r>
              <a:rPr lang="en-US" altLang="zh-CN" dirty="0" err="1">
                <a:solidFill>
                  <a:srgbClr val="FF0000"/>
                </a:solidFill>
              </a:rPr>
              <a:t>aim_doc_id</a:t>
            </a:r>
            <a:r>
              <a:rPr lang="en-US" altLang="zh-CN" dirty="0"/>
              <a:t>) as B));</a:t>
            </a:r>
          </a:p>
          <a:p>
            <a:r>
              <a:rPr lang="en-US" altLang="zh-CN" dirty="0"/>
              <a:t>END</a:t>
            </a:r>
            <a:endParaRPr lang="zh-CN" altLang="en-US" dirty="0"/>
          </a:p>
        </p:txBody>
      </p:sp>
      <p:sp>
        <p:nvSpPr>
          <p:cNvPr id="5" name="文本占位符 4"/>
          <p:cNvSpPr>
            <a:spLocks noGrp="1"/>
          </p:cNvSpPr>
          <p:nvPr>
            <p:ph type="body" sz="quarter" idx="3"/>
          </p:nvPr>
        </p:nvSpPr>
        <p:spPr/>
        <p:txBody>
          <a:bodyPr>
            <a:normAutofit fontScale="92500"/>
          </a:bodyPr>
          <a:lstStyle/>
          <a:p>
            <a:r>
              <a:rPr lang="zh-CN" altLang="en-US" dirty="0"/>
              <a:t>优化后的</a:t>
            </a:r>
            <a:r>
              <a:rPr lang="en-US" altLang="zh-CN" dirty="0" err="1"/>
              <a:t>Doc_All_timeSlot</a:t>
            </a:r>
            <a:endParaRPr lang="zh-CN" altLang="en-US" dirty="0"/>
          </a:p>
        </p:txBody>
      </p:sp>
      <p:sp>
        <p:nvSpPr>
          <p:cNvPr id="6" name="灯片编号占位符 5"/>
          <p:cNvSpPr>
            <a:spLocks noGrp="1"/>
          </p:cNvSpPr>
          <p:nvPr>
            <p:ph type="sldNum" sz="quarter" idx="12"/>
          </p:nvPr>
        </p:nvSpPr>
        <p:spPr/>
        <p:txBody>
          <a:bodyPr/>
          <a:lstStyle/>
          <a:p>
            <a:fld id="{54BD5A17-3153-4A95-988E-B577C14000F1}" type="slidenum">
              <a:rPr lang="en-US" altLang="zh-CN" smtClean="0"/>
              <a:pPr/>
              <a:t>29</a:t>
            </a:fld>
            <a:endParaRPr lang="en-US" altLang="zh-CN" dirty="0"/>
          </a:p>
        </p:txBody>
      </p:sp>
    </p:spTree>
    <p:extLst>
      <p:ext uri="{BB962C8B-B14F-4D97-AF65-F5344CB8AC3E}">
        <p14:creationId xmlns:p14="http://schemas.microsoft.com/office/powerpoint/2010/main" val="2343789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简介</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优化方案</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SQL</a:t>
            </a:r>
            <a:r>
              <a:rPr lang="zh-CN" altLang="en-US" sz="2400" dirty="0">
                <a:solidFill>
                  <a:schemeClr val="tx1">
                    <a:lumMod val="75000"/>
                    <a:lumOff val="25000"/>
                  </a:schemeClr>
                </a:solidFill>
              </a:rPr>
              <a:t>脚本优化</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总结</a:t>
            </a:r>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46209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9C7997E-97B2-4012-A005-1407347342DE}"/>
              </a:ext>
            </a:extLst>
          </p:cNvPr>
          <p:cNvSpPr>
            <a:spLocks noGrp="1"/>
          </p:cNvSpPr>
          <p:nvPr>
            <p:ph sz="quarter" idx="10"/>
          </p:nvPr>
        </p:nvSpPr>
        <p:spPr/>
        <p:txBody>
          <a:bodyPr/>
          <a:lstStyle/>
          <a:p>
            <a:r>
              <a:rPr lang="zh-CN" altLang="en-US" dirty="0"/>
              <a:t>利用把</a:t>
            </a:r>
            <a:r>
              <a:rPr lang="en-US" altLang="zh-CN" dirty="0"/>
              <a:t>where</a:t>
            </a:r>
            <a:r>
              <a:rPr lang="zh-CN" altLang="en-US" dirty="0"/>
              <a:t>提前到子查询中减少</a:t>
            </a:r>
            <a:r>
              <a:rPr lang="en-US" altLang="zh-CN" dirty="0"/>
              <a:t>natural join</a:t>
            </a:r>
            <a:r>
              <a:rPr lang="zh-CN" altLang="en-US" dirty="0"/>
              <a:t>之前表的行数，进而减少了检索的次数，下面是优化结果</a:t>
            </a:r>
            <a:endParaRPr lang="en-US" altLang="zh-CN" dirty="0"/>
          </a:p>
          <a:p>
            <a:r>
              <a:rPr lang="zh-CN" altLang="en-US" dirty="0"/>
              <a:t>优化前</a:t>
            </a:r>
            <a:endParaRPr lang="en-US" altLang="zh-CN" dirty="0"/>
          </a:p>
          <a:p>
            <a:endParaRPr lang="en-US" altLang="zh-CN" dirty="0"/>
          </a:p>
          <a:p>
            <a:endParaRPr lang="en-US" altLang="zh-CN" dirty="0"/>
          </a:p>
          <a:p>
            <a:endParaRPr lang="en-US" altLang="zh-CN" dirty="0"/>
          </a:p>
          <a:p>
            <a:r>
              <a:rPr lang="zh-CN" altLang="en-US" dirty="0"/>
              <a:t>优化后</a:t>
            </a:r>
            <a:endParaRPr lang="en-US" altLang="zh-CN" dirty="0"/>
          </a:p>
          <a:p>
            <a:endParaRPr lang="zh-CN" altLang="en-US" dirty="0"/>
          </a:p>
        </p:txBody>
      </p:sp>
      <p:sp>
        <p:nvSpPr>
          <p:cNvPr id="3" name="标题 2">
            <a:extLst>
              <a:ext uri="{FF2B5EF4-FFF2-40B4-BE49-F238E27FC236}">
                <a16:creationId xmlns:a16="http://schemas.microsoft.com/office/drawing/2014/main" id="{F2249CA5-6646-4A00-97B8-068E680EAB28}"/>
              </a:ext>
            </a:extLst>
          </p:cNvPr>
          <p:cNvSpPr>
            <a:spLocks noGrp="1"/>
          </p:cNvSpPr>
          <p:nvPr>
            <p:ph type="title"/>
          </p:nvPr>
        </p:nvSpPr>
        <p:spPr/>
        <p:txBody>
          <a:bodyPr/>
          <a:lstStyle/>
          <a:p>
            <a:r>
              <a:rPr lang="zh-CN" altLang="en-US" dirty="0"/>
              <a:t>优化思路及利用</a:t>
            </a:r>
            <a:r>
              <a:rPr lang="en-US" altLang="zh-CN" dirty="0" err="1"/>
              <a:t>mysqlslap</a:t>
            </a:r>
            <a:r>
              <a:rPr lang="zh-CN" altLang="en-US" dirty="0"/>
              <a:t>优化结果显示</a:t>
            </a:r>
          </a:p>
        </p:txBody>
      </p:sp>
      <p:pic>
        <p:nvPicPr>
          <p:cNvPr id="5" name="图片 4">
            <a:extLst>
              <a:ext uri="{FF2B5EF4-FFF2-40B4-BE49-F238E27FC236}">
                <a16:creationId xmlns:a16="http://schemas.microsoft.com/office/drawing/2014/main" id="{B6C079A2-6B85-479D-AD0D-A06CB6AB8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756" y="2981288"/>
            <a:ext cx="8382431" cy="1428823"/>
          </a:xfrm>
          <a:prstGeom prst="rect">
            <a:avLst/>
          </a:prstGeom>
        </p:spPr>
      </p:pic>
      <p:pic>
        <p:nvPicPr>
          <p:cNvPr id="7" name="图片 6">
            <a:extLst>
              <a:ext uri="{FF2B5EF4-FFF2-40B4-BE49-F238E27FC236}">
                <a16:creationId xmlns:a16="http://schemas.microsoft.com/office/drawing/2014/main" id="{2A9F82A8-1BA3-4E2D-AAA8-32871C949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756" y="5007185"/>
            <a:ext cx="8376080" cy="1397072"/>
          </a:xfrm>
          <a:prstGeom prst="rect">
            <a:avLst/>
          </a:prstGeom>
        </p:spPr>
      </p:pic>
    </p:spTree>
    <p:extLst>
      <p:ext uri="{BB962C8B-B14F-4D97-AF65-F5344CB8AC3E}">
        <p14:creationId xmlns:p14="http://schemas.microsoft.com/office/powerpoint/2010/main" val="1879080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393" y="960114"/>
            <a:ext cx="4185781" cy="574183"/>
          </a:xfrm>
        </p:spPr>
        <p:txBody>
          <a:bodyPr>
            <a:normAutofit fontScale="90000"/>
          </a:bodyPr>
          <a:lstStyle/>
          <a:p>
            <a:r>
              <a:rPr lang="zh-CN" altLang="en-US" dirty="0"/>
              <a:t>优化前的</a:t>
            </a:r>
            <a:r>
              <a:rPr lang="en-US" altLang="zh-CN" dirty="0" err="1"/>
              <a:t>Doc_timeSlot_info</a:t>
            </a:r>
            <a:endParaRPr lang="zh-CN" altLang="en-US" dirty="0"/>
          </a:p>
        </p:txBody>
      </p:sp>
      <p:sp>
        <p:nvSpPr>
          <p:cNvPr id="3" name="内容占位符 2"/>
          <p:cNvSpPr>
            <a:spLocks noGrp="1"/>
          </p:cNvSpPr>
          <p:nvPr>
            <p:ph sz="quarter" idx="10"/>
          </p:nvPr>
        </p:nvSpPr>
        <p:spPr/>
        <p:txBody>
          <a:bodyPr/>
          <a:lstStyle/>
          <a:p>
            <a:r>
              <a:rPr lang="en-US" altLang="zh-CN" dirty="0"/>
              <a:t>BEGIN</a:t>
            </a:r>
          </a:p>
          <a:p>
            <a:r>
              <a:rPr lang="en-US" altLang="zh-CN" dirty="0"/>
              <a:t>select </a:t>
            </a:r>
            <a:r>
              <a:rPr lang="en-US" altLang="zh-CN" dirty="0" err="1"/>
              <a:t>T.cur_num,T.max_num,T.date,T.time</a:t>
            </a:r>
            <a:endParaRPr lang="en-US" altLang="zh-CN" dirty="0"/>
          </a:p>
          <a:p>
            <a:r>
              <a:rPr lang="en-US" altLang="zh-CN" dirty="0"/>
              <a:t>from (select * from </a:t>
            </a:r>
            <a:r>
              <a:rPr lang="en-US" altLang="zh-CN" dirty="0" err="1"/>
              <a:t>time_slot</a:t>
            </a:r>
            <a:r>
              <a:rPr lang="en-US" altLang="zh-CN" dirty="0"/>
              <a:t> natural join </a:t>
            </a:r>
            <a:r>
              <a:rPr lang="en-US" altLang="zh-CN" dirty="0" err="1"/>
              <a:t>time_list</a:t>
            </a:r>
            <a:r>
              <a:rPr lang="en-US" altLang="zh-CN" dirty="0"/>
              <a:t> natural join </a:t>
            </a:r>
            <a:r>
              <a:rPr lang="en-US" altLang="zh-CN" dirty="0" err="1"/>
              <a:t>appointment_slot</a:t>
            </a:r>
            <a:r>
              <a:rPr lang="en-US" altLang="zh-CN" dirty="0"/>
              <a:t>) as T</a:t>
            </a:r>
          </a:p>
          <a:p>
            <a:r>
              <a:rPr lang="en-US" altLang="zh-CN" dirty="0">
                <a:solidFill>
                  <a:srgbClr val="FF0000"/>
                </a:solidFill>
              </a:rPr>
              <a:t>where </a:t>
            </a:r>
            <a:r>
              <a:rPr lang="en-US" altLang="zh-CN" dirty="0" err="1">
                <a:solidFill>
                  <a:srgbClr val="FF0000"/>
                </a:solidFill>
              </a:rPr>
              <a:t>T.doc_id</a:t>
            </a:r>
            <a:r>
              <a:rPr lang="en-US" altLang="zh-CN" dirty="0">
                <a:solidFill>
                  <a:srgbClr val="FF0000"/>
                </a:solidFill>
              </a:rPr>
              <a:t> = </a:t>
            </a:r>
            <a:r>
              <a:rPr lang="en-US" altLang="zh-CN" dirty="0" err="1">
                <a:solidFill>
                  <a:srgbClr val="FF0000"/>
                </a:solidFill>
              </a:rPr>
              <a:t>doc_id</a:t>
            </a:r>
            <a:r>
              <a:rPr lang="en-US" altLang="zh-CN" dirty="0">
                <a:solidFill>
                  <a:srgbClr val="FF0000"/>
                </a:solidFill>
              </a:rPr>
              <a:t> and </a:t>
            </a:r>
            <a:r>
              <a:rPr lang="en-US" altLang="zh-CN" dirty="0" err="1">
                <a:solidFill>
                  <a:srgbClr val="FF0000"/>
                </a:solidFill>
              </a:rPr>
              <a:t>T.time</a:t>
            </a:r>
            <a:r>
              <a:rPr lang="en-US" altLang="zh-CN" dirty="0">
                <a:solidFill>
                  <a:srgbClr val="FF0000"/>
                </a:solidFill>
              </a:rPr>
              <a:t> = time and </a:t>
            </a:r>
            <a:r>
              <a:rPr lang="en-US" altLang="zh-CN" dirty="0" err="1">
                <a:solidFill>
                  <a:srgbClr val="FF0000"/>
                </a:solidFill>
              </a:rPr>
              <a:t>T.date</a:t>
            </a:r>
            <a:r>
              <a:rPr lang="en-US" altLang="zh-CN" dirty="0">
                <a:solidFill>
                  <a:srgbClr val="FF0000"/>
                </a:solidFill>
              </a:rPr>
              <a:t> = date;</a:t>
            </a:r>
          </a:p>
          <a:p>
            <a:r>
              <a:rPr lang="en-US" altLang="zh-CN" dirty="0"/>
              <a:t>END;</a:t>
            </a:r>
          </a:p>
        </p:txBody>
      </p:sp>
      <p:sp>
        <p:nvSpPr>
          <p:cNvPr id="4" name="内容占位符 3"/>
          <p:cNvSpPr>
            <a:spLocks noGrp="1"/>
          </p:cNvSpPr>
          <p:nvPr>
            <p:ph sz="quarter" idx="11"/>
          </p:nvPr>
        </p:nvSpPr>
        <p:spPr/>
        <p:txBody>
          <a:bodyPr>
            <a:normAutofit/>
          </a:bodyPr>
          <a:lstStyle/>
          <a:p>
            <a:r>
              <a:rPr lang="en-US" altLang="zh-CN" dirty="0"/>
              <a:t>BEGIN</a:t>
            </a:r>
          </a:p>
          <a:p>
            <a:r>
              <a:rPr lang="en-US" altLang="zh-CN" dirty="0"/>
              <a:t>select </a:t>
            </a:r>
            <a:r>
              <a:rPr lang="en-US" altLang="zh-CN" dirty="0" err="1"/>
              <a:t>cur_num,max_num,date,time</a:t>
            </a:r>
            <a:endParaRPr lang="en-US" altLang="zh-CN" dirty="0"/>
          </a:p>
          <a:p>
            <a:r>
              <a:rPr lang="en-US" altLang="zh-CN" dirty="0"/>
              <a:t>from (</a:t>
            </a:r>
            <a:r>
              <a:rPr lang="en-US" altLang="zh-CN" dirty="0">
                <a:solidFill>
                  <a:srgbClr val="FF0000"/>
                </a:solidFill>
              </a:rPr>
              <a:t>select * from </a:t>
            </a:r>
            <a:r>
              <a:rPr lang="en-US" altLang="zh-CN" dirty="0" err="1">
                <a:solidFill>
                  <a:srgbClr val="FF0000"/>
                </a:solidFill>
              </a:rPr>
              <a:t>time_slot</a:t>
            </a:r>
            <a:r>
              <a:rPr lang="en-US" altLang="zh-CN" dirty="0">
                <a:solidFill>
                  <a:srgbClr val="FF0000"/>
                </a:solidFill>
              </a:rPr>
              <a:t> WHERE </a:t>
            </a:r>
            <a:r>
              <a:rPr lang="en-US" altLang="zh-CN" dirty="0" err="1">
                <a:solidFill>
                  <a:srgbClr val="FF0000"/>
                </a:solidFill>
              </a:rPr>
              <a:t>doc_id</a:t>
            </a:r>
            <a:r>
              <a:rPr lang="en-US" altLang="zh-CN" dirty="0">
                <a:solidFill>
                  <a:srgbClr val="FF0000"/>
                </a:solidFill>
              </a:rPr>
              <a:t>=</a:t>
            </a:r>
            <a:r>
              <a:rPr lang="en-US" altLang="zh-CN" dirty="0" err="1">
                <a:solidFill>
                  <a:srgbClr val="FF0000"/>
                </a:solidFill>
              </a:rPr>
              <a:t>aim_doc_id</a:t>
            </a:r>
            <a:r>
              <a:rPr lang="en-US" altLang="zh-CN" dirty="0"/>
              <a:t>) as A natural join (</a:t>
            </a:r>
            <a:r>
              <a:rPr lang="en-US" altLang="zh-CN" dirty="0">
                <a:solidFill>
                  <a:srgbClr val="FF0000"/>
                </a:solidFill>
              </a:rPr>
              <a:t>SELECT * FROM </a:t>
            </a:r>
            <a:r>
              <a:rPr lang="en-US" altLang="zh-CN" dirty="0" err="1">
                <a:solidFill>
                  <a:srgbClr val="FF0000"/>
                </a:solidFill>
              </a:rPr>
              <a:t>time_list</a:t>
            </a:r>
            <a:r>
              <a:rPr lang="en-US" altLang="zh-CN" dirty="0">
                <a:solidFill>
                  <a:srgbClr val="FF0000"/>
                </a:solidFill>
              </a:rPr>
              <a:t> WHERE time=</a:t>
            </a:r>
            <a:r>
              <a:rPr lang="en-US" altLang="zh-CN" dirty="0" err="1">
                <a:solidFill>
                  <a:srgbClr val="FF0000"/>
                </a:solidFill>
              </a:rPr>
              <a:t>aim_time</a:t>
            </a:r>
            <a:r>
              <a:rPr lang="en-US" altLang="zh-CN" dirty="0"/>
              <a:t>) as B natural join (</a:t>
            </a:r>
            <a:r>
              <a:rPr lang="en-US" altLang="zh-CN" dirty="0">
                <a:solidFill>
                  <a:srgbClr val="FF0000"/>
                </a:solidFill>
              </a:rPr>
              <a:t>SELECT * FROM </a:t>
            </a:r>
            <a:r>
              <a:rPr lang="en-US" altLang="zh-CN" dirty="0" err="1">
                <a:solidFill>
                  <a:srgbClr val="FF0000"/>
                </a:solidFill>
              </a:rPr>
              <a:t>appointment_slot</a:t>
            </a:r>
            <a:r>
              <a:rPr lang="en-US" altLang="zh-CN" dirty="0">
                <a:solidFill>
                  <a:srgbClr val="FF0000"/>
                </a:solidFill>
              </a:rPr>
              <a:t> WHERE date = </a:t>
            </a:r>
            <a:r>
              <a:rPr lang="en-US" altLang="zh-CN" dirty="0" err="1">
                <a:solidFill>
                  <a:srgbClr val="FF0000"/>
                </a:solidFill>
              </a:rPr>
              <a:t>aim_date</a:t>
            </a:r>
            <a:r>
              <a:rPr lang="en-US" altLang="zh-CN" dirty="0"/>
              <a:t>) as T;</a:t>
            </a:r>
          </a:p>
          <a:p>
            <a:r>
              <a:rPr lang="en-US" altLang="zh-CN" dirty="0"/>
              <a:t>END</a:t>
            </a:r>
            <a:endParaRPr lang="zh-CN" altLang="en-US" dirty="0"/>
          </a:p>
        </p:txBody>
      </p:sp>
      <p:sp>
        <p:nvSpPr>
          <p:cNvPr id="5" name="文本占位符 4"/>
          <p:cNvSpPr>
            <a:spLocks noGrp="1"/>
          </p:cNvSpPr>
          <p:nvPr>
            <p:ph type="body" sz="quarter" idx="3"/>
          </p:nvPr>
        </p:nvSpPr>
        <p:spPr/>
        <p:txBody>
          <a:bodyPr>
            <a:normAutofit fontScale="85000" lnSpcReduction="10000"/>
          </a:bodyPr>
          <a:lstStyle/>
          <a:p>
            <a:r>
              <a:rPr lang="zh-CN" altLang="en-US" dirty="0"/>
              <a:t>优化后的</a:t>
            </a:r>
            <a:r>
              <a:rPr lang="en-US" altLang="zh-CN" dirty="0" err="1"/>
              <a:t>Doc_timeSlot_info</a:t>
            </a:r>
            <a:endParaRPr lang="zh-CN" altLang="en-US" dirty="0"/>
          </a:p>
        </p:txBody>
      </p:sp>
      <p:sp>
        <p:nvSpPr>
          <p:cNvPr id="6" name="灯片编号占位符 5"/>
          <p:cNvSpPr>
            <a:spLocks noGrp="1"/>
          </p:cNvSpPr>
          <p:nvPr>
            <p:ph type="sldNum" sz="quarter" idx="12"/>
          </p:nvPr>
        </p:nvSpPr>
        <p:spPr/>
        <p:txBody>
          <a:bodyPr/>
          <a:lstStyle/>
          <a:p>
            <a:fld id="{54BD5A17-3153-4A95-988E-B577C14000F1}" type="slidenum">
              <a:rPr lang="en-US" altLang="zh-CN" smtClean="0"/>
              <a:pPr/>
              <a:t>31</a:t>
            </a:fld>
            <a:endParaRPr lang="en-US" altLang="zh-CN" dirty="0"/>
          </a:p>
        </p:txBody>
      </p:sp>
    </p:spTree>
    <p:extLst>
      <p:ext uri="{BB962C8B-B14F-4D97-AF65-F5344CB8AC3E}">
        <p14:creationId xmlns:p14="http://schemas.microsoft.com/office/powerpoint/2010/main" val="2307331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9C7997E-97B2-4012-A005-1407347342DE}"/>
              </a:ext>
            </a:extLst>
          </p:cNvPr>
          <p:cNvSpPr>
            <a:spLocks noGrp="1"/>
          </p:cNvSpPr>
          <p:nvPr>
            <p:ph sz="quarter" idx="10"/>
          </p:nvPr>
        </p:nvSpPr>
        <p:spPr/>
        <p:txBody>
          <a:bodyPr/>
          <a:lstStyle/>
          <a:p>
            <a:r>
              <a:rPr lang="zh-CN" altLang="en-US" dirty="0"/>
              <a:t>同理也是利用把</a:t>
            </a:r>
            <a:r>
              <a:rPr lang="en-US" altLang="zh-CN" dirty="0"/>
              <a:t>where</a:t>
            </a:r>
            <a:r>
              <a:rPr lang="zh-CN" altLang="en-US" dirty="0"/>
              <a:t>提前到子查询中减少</a:t>
            </a:r>
            <a:r>
              <a:rPr lang="en-US" altLang="zh-CN" dirty="0"/>
              <a:t>natural join</a:t>
            </a:r>
            <a:r>
              <a:rPr lang="zh-CN" altLang="en-US" dirty="0"/>
              <a:t>之前表的行数，进而减少了检索的次数，下面是优化结果</a:t>
            </a:r>
            <a:endParaRPr lang="en-US" altLang="zh-CN" dirty="0"/>
          </a:p>
          <a:p>
            <a:r>
              <a:rPr lang="zh-CN" altLang="en-US" dirty="0"/>
              <a:t>优化前</a:t>
            </a:r>
            <a:endParaRPr lang="en-US" altLang="zh-CN" dirty="0"/>
          </a:p>
          <a:p>
            <a:endParaRPr lang="en-US" altLang="zh-CN" dirty="0"/>
          </a:p>
          <a:p>
            <a:endParaRPr lang="en-US" altLang="zh-CN" dirty="0"/>
          </a:p>
          <a:p>
            <a:endParaRPr lang="en-US" altLang="zh-CN" dirty="0"/>
          </a:p>
          <a:p>
            <a:r>
              <a:rPr lang="zh-CN" altLang="en-US" dirty="0"/>
              <a:t>优化后</a:t>
            </a:r>
            <a:endParaRPr lang="en-US" altLang="zh-CN" dirty="0"/>
          </a:p>
          <a:p>
            <a:endParaRPr lang="zh-CN" altLang="en-US" dirty="0"/>
          </a:p>
        </p:txBody>
      </p:sp>
      <p:sp>
        <p:nvSpPr>
          <p:cNvPr id="3" name="标题 2">
            <a:extLst>
              <a:ext uri="{FF2B5EF4-FFF2-40B4-BE49-F238E27FC236}">
                <a16:creationId xmlns:a16="http://schemas.microsoft.com/office/drawing/2014/main" id="{F2249CA5-6646-4A00-97B8-068E680EAB28}"/>
              </a:ext>
            </a:extLst>
          </p:cNvPr>
          <p:cNvSpPr>
            <a:spLocks noGrp="1"/>
          </p:cNvSpPr>
          <p:nvPr>
            <p:ph type="title"/>
          </p:nvPr>
        </p:nvSpPr>
        <p:spPr/>
        <p:txBody>
          <a:bodyPr/>
          <a:lstStyle/>
          <a:p>
            <a:r>
              <a:rPr lang="zh-CN" altLang="en-US" dirty="0"/>
              <a:t>优化思路及利用</a:t>
            </a:r>
            <a:r>
              <a:rPr lang="en-US" altLang="zh-CN" dirty="0" err="1"/>
              <a:t>mysqlslap</a:t>
            </a:r>
            <a:r>
              <a:rPr lang="zh-CN" altLang="en-US" dirty="0"/>
              <a:t>优化结果显示</a:t>
            </a:r>
          </a:p>
        </p:txBody>
      </p:sp>
      <p:pic>
        <p:nvPicPr>
          <p:cNvPr id="6" name="图片 5">
            <a:extLst>
              <a:ext uri="{FF2B5EF4-FFF2-40B4-BE49-F238E27FC236}">
                <a16:creationId xmlns:a16="http://schemas.microsoft.com/office/drawing/2014/main" id="{6911D476-8CDF-46C4-B46D-E164965DB0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024" y="2952710"/>
            <a:ext cx="8407832" cy="1543129"/>
          </a:xfrm>
          <a:prstGeom prst="rect">
            <a:avLst/>
          </a:prstGeom>
        </p:spPr>
      </p:pic>
      <p:pic>
        <p:nvPicPr>
          <p:cNvPr id="9" name="图片 8">
            <a:extLst>
              <a:ext uri="{FF2B5EF4-FFF2-40B4-BE49-F238E27FC236}">
                <a16:creationId xmlns:a16="http://schemas.microsoft.com/office/drawing/2014/main" id="{616DE49F-E19C-4989-B84F-AED334B8C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024" y="4949787"/>
            <a:ext cx="8401482" cy="1473276"/>
          </a:xfrm>
          <a:prstGeom prst="rect">
            <a:avLst/>
          </a:prstGeom>
        </p:spPr>
      </p:pic>
    </p:spTree>
    <p:extLst>
      <p:ext uri="{BB962C8B-B14F-4D97-AF65-F5344CB8AC3E}">
        <p14:creationId xmlns:p14="http://schemas.microsoft.com/office/powerpoint/2010/main" val="2598411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393" y="960114"/>
            <a:ext cx="4185781" cy="574183"/>
          </a:xfrm>
        </p:spPr>
        <p:txBody>
          <a:bodyPr>
            <a:normAutofit/>
          </a:bodyPr>
          <a:lstStyle/>
          <a:p>
            <a:pPr algn="l"/>
            <a:r>
              <a:rPr lang="zh-CN" altLang="en-US" dirty="0"/>
              <a:t>猜想</a:t>
            </a:r>
          </a:p>
        </p:txBody>
      </p:sp>
      <p:sp>
        <p:nvSpPr>
          <p:cNvPr id="3" name="内容占位符 2"/>
          <p:cNvSpPr>
            <a:spLocks noGrp="1"/>
          </p:cNvSpPr>
          <p:nvPr>
            <p:ph sz="quarter" idx="10"/>
          </p:nvPr>
        </p:nvSpPr>
        <p:spPr>
          <a:xfrm>
            <a:off x="262393" y="1717675"/>
            <a:ext cx="8560478" cy="4826248"/>
          </a:xfrm>
        </p:spPr>
        <p:txBody>
          <a:bodyPr>
            <a:normAutofit/>
          </a:bodyPr>
          <a:lstStyle/>
          <a:p>
            <a:r>
              <a:rPr lang="zh-CN" altLang="en-US" sz="2400" dirty="0"/>
              <a:t>第一个函数是</a:t>
            </a:r>
            <a:r>
              <a:rPr lang="en-US" altLang="zh-CN" sz="2400" dirty="0"/>
              <a:t>2</a:t>
            </a:r>
            <a:r>
              <a:rPr lang="zh-CN" altLang="en-US" sz="2400" dirty="0"/>
              <a:t>个表进行</a:t>
            </a:r>
            <a:r>
              <a:rPr lang="en-US" altLang="zh-CN" sz="2400" dirty="0"/>
              <a:t>natural join</a:t>
            </a:r>
            <a:r>
              <a:rPr lang="zh-CN" altLang="en-US" sz="2400" dirty="0"/>
              <a:t>，第二个函数是</a:t>
            </a:r>
            <a:r>
              <a:rPr lang="en-US" altLang="zh-CN" sz="2400" dirty="0"/>
              <a:t>3</a:t>
            </a:r>
            <a:r>
              <a:rPr lang="zh-CN" altLang="en-US" sz="2400" dirty="0"/>
              <a:t>个表</a:t>
            </a:r>
            <a:endParaRPr lang="en-US" altLang="zh-CN" sz="2400" dirty="0"/>
          </a:p>
          <a:p>
            <a:endParaRPr lang="en-US" altLang="zh-CN" sz="2400" dirty="0"/>
          </a:p>
          <a:p>
            <a:endParaRPr lang="en-US" altLang="zh-CN" sz="2400" dirty="0"/>
          </a:p>
          <a:p>
            <a:r>
              <a:rPr lang="zh-CN" altLang="en-US" sz="2400" dirty="0"/>
              <a:t>会不会随着</a:t>
            </a:r>
            <a:r>
              <a:rPr lang="en-US" altLang="zh-CN" sz="2400" dirty="0"/>
              <a:t>natural join</a:t>
            </a:r>
            <a:r>
              <a:rPr lang="zh-CN" altLang="en-US" sz="2400" dirty="0"/>
              <a:t>的表的数目增加，效果越来越不明显？</a:t>
            </a:r>
            <a:endParaRPr lang="en-US" altLang="zh-CN" sz="2400" dirty="0"/>
          </a:p>
        </p:txBody>
      </p:sp>
      <p:sp>
        <p:nvSpPr>
          <p:cNvPr id="6" name="灯片编号占位符 5"/>
          <p:cNvSpPr>
            <a:spLocks noGrp="1"/>
          </p:cNvSpPr>
          <p:nvPr>
            <p:ph type="sldNum" sz="quarter" idx="12"/>
          </p:nvPr>
        </p:nvSpPr>
        <p:spPr/>
        <p:txBody>
          <a:bodyPr/>
          <a:lstStyle/>
          <a:p>
            <a:fld id="{54BD5A17-3153-4A95-988E-B577C14000F1}" type="slidenum">
              <a:rPr lang="en-US" altLang="zh-CN" smtClean="0"/>
              <a:pPr/>
              <a:t>33</a:t>
            </a:fld>
            <a:endParaRPr lang="en-US" altLang="zh-CN" dirty="0"/>
          </a:p>
        </p:txBody>
      </p:sp>
    </p:spTree>
    <p:extLst>
      <p:ext uri="{BB962C8B-B14F-4D97-AF65-F5344CB8AC3E}">
        <p14:creationId xmlns:p14="http://schemas.microsoft.com/office/powerpoint/2010/main" val="1152158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9C7997E-97B2-4012-A005-1407347342DE}"/>
              </a:ext>
            </a:extLst>
          </p:cNvPr>
          <p:cNvSpPr>
            <a:spLocks noGrp="1"/>
          </p:cNvSpPr>
          <p:nvPr>
            <p:ph sz="quarter" idx="10"/>
          </p:nvPr>
        </p:nvSpPr>
        <p:spPr/>
        <p:txBody>
          <a:bodyPr>
            <a:normAutofit/>
          </a:bodyPr>
          <a:lstStyle/>
          <a:p>
            <a:r>
              <a:rPr lang="zh-CN" altLang="en-US" dirty="0"/>
              <a:t>考虑这个函数使用了</a:t>
            </a:r>
            <a:r>
              <a:rPr lang="en-US" altLang="zh-CN" dirty="0"/>
              <a:t>6</a:t>
            </a:r>
            <a:r>
              <a:rPr lang="zh-CN" altLang="en-US" dirty="0"/>
              <a:t>个表进行</a:t>
            </a:r>
            <a:r>
              <a:rPr lang="en-US" altLang="zh-CN" dirty="0"/>
              <a:t>natural join</a:t>
            </a:r>
          </a:p>
          <a:p>
            <a:pPr marL="0" indent="0">
              <a:buNone/>
            </a:pPr>
            <a:endParaRPr lang="en-US" altLang="zh-CN" dirty="0"/>
          </a:p>
          <a:p>
            <a:endParaRPr lang="en-US" altLang="zh-CN" b="1" dirty="0"/>
          </a:p>
          <a:p>
            <a:r>
              <a:rPr lang="zh-CN" altLang="en-US" b="1" dirty="0"/>
              <a:t>思路</a:t>
            </a:r>
            <a:r>
              <a:rPr lang="en-US" altLang="zh-CN" b="1" dirty="0"/>
              <a:t>1</a:t>
            </a:r>
            <a:r>
              <a:rPr lang="zh-CN" altLang="en-US" b="1" dirty="0">
                <a:sym typeface="Wingdings" pitchFamily="2" charset="2"/>
              </a:rPr>
              <a:t>：（参考之前的思路）</a:t>
            </a:r>
            <a:endParaRPr lang="en-US" altLang="zh-CN" b="1" dirty="0"/>
          </a:p>
          <a:p>
            <a:r>
              <a:rPr lang="zh-CN" altLang="en-US" dirty="0"/>
              <a:t>将</a:t>
            </a:r>
            <a:r>
              <a:rPr lang="en-US" altLang="zh-CN" dirty="0"/>
              <a:t>natural</a:t>
            </a:r>
            <a:r>
              <a:rPr lang="zh-CN" altLang="en-US" dirty="0"/>
              <a:t> </a:t>
            </a:r>
            <a:r>
              <a:rPr lang="en-US" altLang="zh-CN" dirty="0"/>
              <a:t>join</a:t>
            </a:r>
            <a:r>
              <a:rPr lang="zh-CN" altLang="en-US" dirty="0"/>
              <a:t>后的</a:t>
            </a:r>
            <a:r>
              <a:rPr lang="en-US" altLang="zh-CN" dirty="0"/>
              <a:t>where</a:t>
            </a:r>
            <a:r>
              <a:rPr lang="zh-CN" altLang="en-US" dirty="0"/>
              <a:t>条件调整至</a:t>
            </a:r>
            <a:r>
              <a:rPr lang="en-US" altLang="zh-CN" dirty="0"/>
              <a:t>natural</a:t>
            </a:r>
            <a:r>
              <a:rPr lang="zh-CN" altLang="en-US" dirty="0"/>
              <a:t> </a:t>
            </a:r>
            <a:r>
              <a:rPr lang="en-US" altLang="zh-CN" dirty="0"/>
              <a:t>join</a:t>
            </a:r>
            <a:r>
              <a:rPr lang="zh-CN" altLang="en-US" dirty="0"/>
              <a:t>时以减少每次</a:t>
            </a:r>
            <a:r>
              <a:rPr lang="en-US" altLang="zh-CN" dirty="0"/>
              <a:t>natural</a:t>
            </a:r>
            <a:r>
              <a:rPr lang="zh-CN" altLang="en-US" dirty="0"/>
              <a:t> </a:t>
            </a:r>
            <a:r>
              <a:rPr lang="en-US" altLang="zh-CN" dirty="0"/>
              <a:t>join</a:t>
            </a:r>
            <a:r>
              <a:rPr lang="zh-CN" altLang="en-US" dirty="0"/>
              <a:t>时需要操作的</a:t>
            </a:r>
            <a:r>
              <a:rPr lang="en-US" altLang="zh-CN" dirty="0"/>
              <a:t>column</a:t>
            </a:r>
            <a:r>
              <a:rPr lang="zh-CN" altLang="en-US" dirty="0"/>
              <a:t>数，同时对每个参与</a:t>
            </a:r>
            <a:r>
              <a:rPr lang="en-US" altLang="zh-CN" dirty="0"/>
              <a:t>natural</a:t>
            </a:r>
            <a:r>
              <a:rPr lang="zh-CN" altLang="en-US" dirty="0"/>
              <a:t> </a:t>
            </a:r>
            <a:r>
              <a:rPr lang="en-US" altLang="zh-CN" dirty="0"/>
              <a:t>join</a:t>
            </a:r>
            <a:r>
              <a:rPr lang="zh-CN" altLang="en-US" dirty="0"/>
              <a:t>的表执行</a:t>
            </a:r>
            <a:r>
              <a:rPr lang="en-US" altLang="zh-CN" dirty="0"/>
              <a:t>select</a:t>
            </a:r>
            <a:r>
              <a:rPr lang="zh-CN" altLang="en-US" dirty="0"/>
              <a:t>操作以消除与查询需求无关的列</a:t>
            </a:r>
            <a:endParaRPr lang="en-US" altLang="zh-CN" dirty="0"/>
          </a:p>
          <a:p>
            <a:r>
              <a:rPr lang="zh-CN" altLang="en-US" b="1" dirty="0"/>
              <a:t>思路</a:t>
            </a:r>
            <a:r>
              <a:rPr lang="en-US" altLang="zh-CN" b="1" dirty="0"/>
              <a:t>2</a:t>
            </a:r>
            <a:r>
              <a:rPr lang="zh-CN" altLang="en-US" b="1" dirty="0"/>
              <a:t>：用子查询重构（考虑到</a:t>
            </a:r>
            <a:r>
              <a:rPr lang="en-US" altLang="zh-CN" b="1" dirty="0" err="1"/>
              <a:t>appointment_slot</a:t>
            </a:r>
            <a:r>
              <a:rPr lang="zh-CN" altLang="en-US" b="1" dirty="0"/>
              <a:t>的结构）</a:t>
            </a:r>
            <a:endParaRPr lang="en-US" altLang="zh-CN" b="1" dirty="0"/>
          </a:p>
          <a:p>
            <a:r>
              <a:rPr lang="zh-CN" altLang="en-US" dirty="0"/>
              <a:t>由于参与</a:t>
            </a:r>
            <a:r>
              <a:rPr lang="en-US" altLang="zh-CN" dirty="0"/>
              <a:t>natural</a:t>
            </a:r>
            <a:r>
              <a:rPr lang="zh-CN" altLang="en-US" dirty="0"/>
              <a:t> </a:t>
            </a:r>
            <a:r>
              <a:rPr lang="en-US" altLang="zh-CN" dirty="0"/>
              <a:t>join</a:t>
            </a:r>
            <a:r>
              <a:rPr lang="zh-CN" altLang="en-US" dirty="0"/>
              <a:t>的表数量太多，每次</a:t>
            </a:r>
            <a:r>
              <a:rPr lang="en-US" altLang="zh-CN" dirty="0"/>
              <a:t>natural</a:t>
            </a:r>
            <a:r>
              <a:rPr lang="zh-CN" altLang="en-US" dirty="0"/>
              <a:t> </a:t>
            </a:r>
            <a:r>
              <a:rPr lang="en-US" altLang="zh-CN" dirty="0"/>
              <a:t>join</a:t>
            </a:r>
            <a:r>
              <a:rPr lang="zh-CN" altLang="en-US" dirty="0"/>
              <a:t>时都很多列都在同时重复的被使用，同时，每进行一次</a:t>
            </a:r>
            <a:r>
              <a:rPr lang="en-US" altLang="zh-CN" dirty="0"/>
              <a:t>natural</a:t>
            </a:r>
            <a:r>
              <a:rPr lang="zh-CN" altLang="en-US" dirty="0"/>
              <a:t> </a:t>
            </a:r>
            <a:r>
              <a:rPr lang="en-US" altLang="zh-CN" dirty="0"/>
              <a:t>join</a:t>
            </a:r>
            <a:r>
              <a:rPr lang="zh-CN" altLang="en-US" dirty="0"/>
              <a:t>表的规模都会扩大，可能会造成性能上的问题，故考虑用子查询的嵌套取代</a:t>
            </a:r>
            <a:r>
              <a:rPr lang="en-US" altLang="zh-CN" dirty="0"/>
              <a:t>natural</a:t>
            </a:r>
            <a:r>
              <a:rPr lang="zh-CN" altLang="en-US" dirty="0"/>
              <a:t> </a:t>
            </a:r>
            <a:r>
              <a:rPr lang="en-US" altLang="zh-CN" dirty="0"/>
              <a:t>join</a:t>
            </a:r>
          </a:p>
          <a:p>
            <a:endParaRPr lang="zh-CN" altLang="en-US" dirty="0"/>
          </a:p>
        </p:txBody>
      </p:sp>
      <p:sp>
        <p:nvSpPr>
          <p:cNvPr id="3" name="标题 2">
            <a:extLst>
              <a:ext uri="{FF2B5EF4-FFF2-40B4-BE49-F238E27FC236}">
                <a16:creationId xmlns:a16="http://schemas.microsoft.com/office/drawing/2014/main" id="{F2249CA5-6646-4A00-97B8-068E680EAB28}"/>
              </a:ext>
            </a:extLst>
          </p:cNvPr>
          <p:cNvSpPr>
            <a:spLocks noGrp="1"/>
          </p:cNvSpPr>
          <p:nvPr>
            <p:ph type="title"/>
          </p:nvPr>
        </p:nvSpPr>
        <p:spPr/>
        <p:txBody>
          <a:bodyPr/>
          <a:lstStyle/>
          <a:p>
            <a:r>
              <a:rPr lang="en-US" altLang="zh-CN" dirty="0" err="1"/>
              <a:t>GetRemainNum</a:t>
            </a:r>
            <a:r>
              <a:rPr lang="zh-CN" altLang="en-US" dirty="0"/>
              <a:t>优化思路</a:t>
            </a:r>
          </a:p>
        </p:txBody>
      </p:sp>
      <p:pic>
        <p:nvPicPr>
          <p:cNvPr id="4" name="图片 3">
            <a:extLst>
              <a:ext uri="{FF2B5EF4-FFF2-40B4-BE49-F238E27FC236}">
                <a16:creationId xmlns:a16="http://schemas.microsoft.com/office/drawing/2014/main" id="{CCF7368B-9FD6-4891-818D-A6D8564773F1}"/>
              </a:ext>
            </a:extLst>
          </p:cNvPr>
          <p:cNvPicPr>
            <a:picLocks noChangeAspect="1"/>
          </p:cNvPicPr>
          <p:nvPr/>
        </p:nvPicPr>
        <p:blipFill>
          <a:blip r:embed="rId2"/>
          <a:stretch>
            <a:fillRect/>
          </a:stretch>
        </p:blipFill>
        <p:spPr>
          <a:xfrm>
            <a:off x="5650314" y="722053"/>
            <a:ext cx="3037761" cy="3017971"/>
          </a:xfrm>
          <a:prstGeom prst="rect">
            <a:avLst/>
          </a:prstGeom>
        </p:spPr>
      </p:pic>
    </p:spTree>
    <p:extLst>
      <p:ext uri="{BB962C8B-B14F-4D97-AF65-F5344CB8AC3E}">
        <p14:creationId xmlns:p14="http://schemas.microsoft.com/office/powerpoint/2010/main" val="1932309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9C7997E-97B2-4012-A005-1407347342DE}"/>
              </a:ext>
            </a:extLst>
          </p:cNvPr>
          <p:cNvSpPr>
            <a:spLocks noGrp="1"/>
          </p:cNvSpPr>
          <p:nvPr>
            <p:ph sz="quarter" idx="10"/>
          </p:nvPr>
        </p:nvSpPr>
        <p:spPr>
          <a:xfrm>
            <a:off x="311972" y="1685678"/>
            <a:ext cx="8554217" cy="574183"/>
          </a:xfrm>
        </p:spPr>
        <p:txBody>
          <a:bodyPr>
            <a:normAutofit/>
          </a:bodyPr>
          <a:lstStyle/>
          <a:p>
            <a:r>
              <a:rPr lang="zh-CN" altLang="en-US" dirty="0"/>
              <a:t>思路</a:t>
            </a:r>
            <a:r>
              <a:rPr lang="en-US" altLang="zh-CN" dirty="0"/>
              <a:t>1</a:t>
            </a:r>
            <a:r>
              <a:rPr lang="zh-CN" altLang="en-US" dirty="0"/>
              <a:t>：在</a:t>
            </a:r>
            <a:r>
              <a:rPr lang="en-US" altLang="zh-CN" dirty="0"/>
              <a:t>natural</a:t>
            </a:r>
            <a:r>
              <a:rPr lang="zh-CN" altLang="en-US" dirty="0"/>
              <a:t> </a:t>
            </a:r>
            <a:r>
              <a:rPr lang="en-US" altLang="zh-CN" dirty="0"/>
              <a:t>join</a:t>
            </a:r>
            <a:r>
              <a:rPr lang="zh-CN" altLang="en-US" dirty="0"/>
              <a:t>的子表中先进行查询</a:t>
            </a:r>
          </a:p>
        </p:txBody>
      </p:sp>
      <p:sp>
        <p:nvSpPr>
          <p:cNvPr id="3" name="标题 2">
            <a:extLst>
              <a:ext uri="{FF2B5EF4-FFF2-40B4-BE49-F238E27FC236}">
                <a16:creationId xmlns:a16="http://schemas.microsoft.com/office/drawing/2014/main" id="{F2249CA5-6646-4A00-97B8-068E680EAB28}"/>
              </a:ext>
            </a:extLst>
          </p:cNvPr>
          <p:cNvSpPr>
            <a:spLocks noGrp="1"/>
          </p:cNvSpPr>
          <p:nvPr>
            <p:ph type="title"/>
          </p:nvPr>
        </p:nvSpPr>
        <p:spPr/>
        <p:txBody>
          <a:bodyPr/>
          <a:lstStyle/>
          <a:p>
            <a:r>
              <a:rPr lang="en-US" altLang="zh-CN" dirty="0" err="1"/>
              <a:t>mysqlslap</a:t>
            </a:r>
            <a:r>
              <a:rPr lang="zh-CN" altLang="en-US" dirty="0"/>
              <a:t>优化结果显示</a:t>
            </a:r>
          </a:p>
        </p:txBody>
      </p:sp>
      <p:pic>
        <p:nvPicPr>
          <p:cNvPr id="8" name="图片 7">
            <a:extLst>
              <a:ext uri="{FF2B5EF4-FFF2-40B4-BE49-F238E27FC236}">
                <a16:creationId xmlns:a16="http://schemas.microsoft.com/office/drawing/2014/main" id="{A9862115-4ED1-3B47-962E-B9F4E44A58A2}"/>
              </a:ext>
            </a:extLst>
          </p:cNvPr>
          <p:cNvPicPr>
            <a:picLocks noChangeAspect="1"/>
          </p:cNvPicPr>
          <p:nvPr/>
        </p:nvPicPr>
        <p:blipFill>
          <a:blip r:embed="rId2"/>
          <a:stretch>
            <a:fillRect/>
          </a:stretch>
        </p:blipFill>
        <p:spPr>
          <a:xfrm>
            <a:off x="397809" y="2397079"/>
            <a:ext cx="7810500" cy="2959100"/>
          </a:xfrm>
          <a:prstGeom prst="rect">
            <a:avLst/>
          </a:prstGeom>
        </p:spPr>
      </p:pic>
    </p:spTree>
    <p:extLst>
      <p:ext uri="{BB962C8B-B14F-4D97-AF65-F5344CB8AC3E}">
        <p14:creationId xmlns:p14="http://schemas.microsoft.com/office/powerpoint/2010/main" val="2332520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9C7997E-97B2-4012-A005-1407347342DE}"/>
              </a:ext>
            </a:extLst>
          </p:cNvPr>
          <p:cNvSpPr>
            <a:spLocks noGrp="1"/>
          </p:cNvSpPr>
          <p:nvPr>
            <p:ph sz="quarter" idx="10"/>
          </p:nvPr>
        </p:nvSpPr>
        <p:spPr>
          <a:xfrm>
            <a:off x="311972" y="1685678"/>
            <a:ext cx="8554217" cy="1068408"/>
          </a:xfrm>
        </p:spPr>
        <p:txBody>
          <a:bodyPr>
            <a:noAutofit/>
          </a:bodyPr>
          <a:lstStyle/>
          <a:p>
            <a:r>
              <a:rPr lang="zh-CN" altLang="en-US" dirty="0"/>
              <a:t>查询速度并</a:t>
            </a:r>
            <a:r>
              <a:rPr lang="zh-CN" altLang="en-US" b="1" dirty="0"/>
              <a:t>没有提升，反而下降</a:t>
            </a:r>
          </a:p>
        </p:txBody>
      </p:sp>
      <p:sp>
        <p:nvSpPr>
          <p:cNvPr id="3" name="标题 2">
            <a:extLst>
              <a:ext uri="{FF2B5EF4-FFF2-40B4-BE49-F238E27FC236}">
                <a16:creationId xmlns:a16="http://schemas.microsoft.com/office/drawing/2014/main" id="{F2249CA5-6646-4A00-97B8-068E680EAB28}"/>
              </a:ext>
            </a:extLst>
          </p:cNvPr>
          <p:cNvSpPr>
            <a:spLocks noGrp="1"/>
          </p:cNvSpPr>
          <p:nvPr>
            <p:ph type="title"/>
          </p:nvPr>
        </p:nvSpPr>
        <p:spPr/>
        <p:txBody>
          <a:bodyPr/>
          <a:lstStyle/>
          <a:p>
            <a:r>
              <a:rPr lang="en-US" altLang="zh-CN" dirty="0" err="1"/>
              <a:t>mysqlslap</a:t>
            </a:r>
            <a:r>
              <a:rPr lang="zh-CN" altLang="en-US" dirty="0"/>
              <a:t>优化结果显示</a:t>
            </a:r>
          </a:p>
        </p:txBody>
      </p:sp>
      <p:pic>
        <p:nvPicPr>
          <p:cNvPr id="8" name="图片 7">
            <a:extLst>
              <a:ext uri="{FF2B5EF4-FFF2-40B4-BE49-F238E27FC236}">
                <a16:creationId xmlns:a16="http://schemas.microsoft.com/office/drawing/2014/main" id="{4ED48C83-96DF-E740-9844-2E7903C2CE83}"/>
              </a:ext>
            </a:extLst>
          </p:cNvPr>
          <p:cNvPicPr/>
          <p:nvPr/>
        </p:nvPicPr>
        <p:blipFill rotWithShape="1">
          <a:blip r:embed="rId2"/>
          <a:srcRect l="30" r="-205" b="43209"/>
          <a:stretch/>
        </p:blipFill>
        <p:spPr>
          <a:xfrm>
            <a:off x="494024" y="4368739"/>
            <a:ext cx="7251183" cy="1951759"/>
          </a:xfrm>
          <a:prstGeom prst="rect">
            <a:avLst/>
          </a:prstGeom>
        </p:spPr>
      </p:pic>
      <p:pic>
        <p:nvPicPr>
          <p:cNvPr id="9" name="图片 8">
            <a:extLst>
              <a:ext uri="{FF2B5EF4-FFF2-40B4-BE49-F238E27FC236}">
                <a16:creationId xmlns:a16="http://schemas.microsoft.com/office/drawing/2014/main" id="{7246C059-2CA3-514D-B42E-F19DCEEE3781}"/>
              </a:ext>
            </a:extLst>
          </p:cNvPr>
          <p:cNvPicPr/>
          <p:nvPr/>
        </p:nvPicPr>
        <p:blipFill rotWithShape="1">
          <a:blip r:embed="rId3"/>
          <a:srcRect l="-1" r="29" b="49909"/>
          <a:stretch/>
        </p:blipFill>
        <p:spPr>
          <a:xfrm>
            <a:off x="494024" y="2262478"/>
            <a:ext cx="7413550" cy="1851912"/>
          </a:xfrm>
          <a:prstGeom prst="rect">
            <a:avLst/>
          </a:prstGeom>
        </p:spPr>
      </p:pic>
    </p:spTree>
    <p:extLst>
      <p:ext uri="{BB962C8B-B14F-4D97-AF65-F5344CB8AC3E}">
        <p14:creationId xmlns:p14="http://schemas.microsoft.com/office/powerpoint/2010/main" val="3516788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9C7997E-97B2-4012-A005-1407347342DE}"/>
              </a:ext>
            </a:extLst>
          </p:cNvPr>
          <p:cNvSpPr>
            <a:spLocks noGrp="1"/>
          </p:cNvSpPr>
          <p:nvPr>
            <p:ph sz="quarter" idx="10"/>
          </p:nvPr>
        </p:nvSpPr>
        <p:spPr>
          <a:xfrm>
            <a:off x="311972" y="1685678"/>
            <a:ext cx="8554217" cy="1052079"/>
          </a:xfrm>
        </p:spPr>
        <p:txBody>
          <a:bodyPr>
            <a:normAutofit fontScale="25000" lnSpcReduction="20000"/>
          </a:bodyPr>
          <a:lstStyle/>
          <a:p>
            <a:r>
              <a:rPr lang="zh-CN" altLang="en-US" sz="8000" dirty="0"/>
              <a:t>思路</a:t>
            </a:r>
            <a:r>
              <a:rPr lang="en-US" altLang="zh-CN" sz="8000" dirty="0"/>
              <a:t>2</a:t>
            </a:r>
            <a:r>
              <a:rPr lang="zh-CN" altLang="en-US" sz="8000" dirty="0"/>
              <a:t>：用子查询取代</a:t>
            </a:r>
            <a:r>
              <a:rPr lang="en-US" altLang="zh-CN" sz="8000" dirty="0"/>
              <a:t>natural</a:t>
            </a:r>
            <a:r>
              <a:rPr lang="zh-CN" altLang="en-US" sz="8000" dirty="0"/>
              <a:t> </a:t>
            </a:r>
            <a:r>
              <a:rPr lang="en-US" altLang="zh-CN" sz="8000" dirty="0"/>
              <a:t>join</a:t>
            </a:r>
          </a:p>
          <a:p>
            <a:r>
              <a:rPr lang="zh-CN" altLang="en-US" sz="8000" dirty="0"/>
              <a:t>这里就涉及到了使用</a:t>
            </a:r>
            <a:r>
              <a:rPr lang="en-US" altLang="zh-CN" sz="8000" dirty="0"/>
              <a:t>in</a:t>
            </a:r>
            <a:r>
              <a:rPr lang="zh-CN" altLang="en-US" sz="8000" dirty="0"/>
              <a:t>与使用</a:t>
            </a:r>
            <a:r>
              <a:rPr lang="en-US" altLang="zh-CN" sz="8000" dirty="0"/>
              <a:t>exists</a:t>
            </a:r>
            <a:r>
              <a:rPr lang="zh-CN" altLang="en-US" sz="8000" dirty="0"/>
              <a:t>，分别使用</a:t>
            </a:r>
            <a:r>
              <a:rPr lang="en-US" altLang="zh-CN" sz="8000" dirty="0"/>
              <a:t>in</a:t>
            </a:r>
            <a:r>
              <a:rPr lang="zh-CN" altLang="en-US" sz="8000" dirty="0"/>
              <a:t>和</a:t>
            </a:r>
            <a:r>
              <a:rPr lang="en-US" altLang="zh-CN" sz="8000" dirty="0"/>
              <a:t>exists</a:t>
            </a:r>
            <a:r>
              <a:rPr lang="zh-CN" altLang="en-US" sz="8000" dirty="0"/>
              <a:t>实现函数进行测试</a:t>
            </a:r>
            <a:endParaRPr lang="en-US" altLang="zh-CN" sz="8000" dirty="0"/>
          </a:p>
          <a:p>
            <a:endParaRPr lang="zh-CN" altLang="en-US" dirty="0"/>
          </a:p>
        </p:txBody>
      </p:sp>
      <p:sp>
        <p:nvSpPr>
          <p:cNvPr id="3" name="标题 2">
            <a:extLst>
              <a:ext uri="{FF2B5EF4-FFF2-40B4-BE49-F238E27FC236}">
                <a16:creationId xmlns:a16="http://schemas.microsoft.com/office/drawing/2014/main" id="{F2249CA5-6646-4A00-97B8-068E680EAB28}"/>
              </a:ext>
            </a:extLst>
          </p:cNvPr>
          <p:cNvSpPr>
            <a:spLocks noGrp="1"/>
          </p:cNvSpPr>
          <p:nvPr>
            <p:ph type="title"/>
          </p:nvPr>
        </p:nvSpPr>
        <p:spPr/>
        <p:txBody>
          <a:bodyPr/>
          <a:lstStyle/>
          <a:p>
            <a:r>
              <a:rPr lang="en-US" altLang="zh-CN" dirty="0" err="1"/>
              <a:t>mysqlslap</a:t>
            </a:r>
            <a:r>
              <a:rPr lang="zh-CN" altLang="en-US" dirty="0"/>
              <a:t>优化结果显示</a:t>
            </a:r>
          </a:p>
        </p:txBody>
      </p:sp>
      <p:pic>
        <p:nvPicPr>
          <p:cNvPr id="4" name="图片 3">
            <a:extLst>
              <a:ext uri="{FF2B5EF4-FFF2-40B4-BE49-F238E27FC236}">
                <a16:creationId xmlns:a16="http://schemas.microsoft.com/office/drawing/2014/main" id="{B462C757-7891-3D4B-9C6E-B598A99A0021}"/>
              </a:ext>
            </a:extLst>
          </p:cNvPr>
          <p:cNvPicPr>
            <a:picLocks noChangeAspect="1"/>
          </p:cNvPicPr>
          <p:nvPr/>
        </p:nvPicPr>
        <p:blipFill>
          <a:blip r:embed="rId2"/>
          <a:stretch>
            <a:fillRect/>
          </a:stretch>
        </p:blipFill>
        <p:spPr>
          <a:xfrm>
            <a:off x="494024" y="3098241"/>
            <a:ext cx="3948160" cy="2731576"/>
          </a:xfrm>
          <a:prstGeom prst="rect">
            <a:avLst/>
          </a:prstGeom>
        </p:spPr>
      </p:pic>
      <p:pic>
        <p:nvPicPr>
          <p:cNvPr id="5" name="图片 4">
            <a:extLst>
              <a:ext uri="{FF2B5EF4-FFF2-40B4-BE49-F238E27FC236}">
                <a16:creationId xmlns:a16="http://schemas.microsoft.com/office/drawing/2014/main" id="{08C27C85-3965-D347-8BE6-F0A6A1D3155E}"/>
              </a:ext>
            </a:extLst>
          </p:cNvPr>
          <p:cNvPicPr>
            <a:picLocks noChangeAspect="1"/>
          </p:cNvPicPr>
          <p:nvPr/>
        </p:nvPicPr>
        <p:blipFill>
          <a:blip r:embed="rId3"/>
          <a:stretch>
            <a:fillRect/>
          </a:stretch>
        </p:blipFill>
        <p:spPr>
          <a:xfrm>
            <a:off x="4680105" y="3098241"/>
            <a:ext cx="4113051" cy="2731323"/>
          </a:xfrm>
          <a:prstGeom prst="rect">
            <a:avLst/>
          </a:prstGeom>
        </p:spPr>
      </p:pic>
    </p:spTree>
    <p:extLst>
      <p:ext uri="{BB962C8B-B14F-4D97-AF65-F5344CB8AC3E}">
        <p14:creationId xmlns:p14="http://schemas.microsoft.com/office/powerpoint/2010/main" val="1626533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2249CA5-6646-4A00-97B8-068E680EAB28}"/>
              </a:ext>
            </a:extLst>
          </p:cNvPr>
          <p:cNvSpPr>
            <a:spLocks noGrp="1"/>
          </p:cNvSpPr>
          <p:nvPr>
            <p:ph type="title"/>
          </p:nvPr>
        </p:nvSpPr>
        <p:spPr/>
        <p:txBody>
          <a:bodyPr/>
          <a:lstStyle/>
          <a:p>
            <a:r>
              <a:rPr lang="en-US" altLang="zh-CN" dirty="0" err="1"/>
              <a:t>mysqlslap</a:t>
            </a:r>
            <a:r>
              <a:rPr lang="zh-CN" altLang="en-US" dirty="0"/>
              <a:t>优化结果显示</a:t>
            </a:r>
          </a:p>
        </p:txBody>
      </p:sp>
      <p:pic>
        <p:nvPicPr>
          <p:cNvPr id="4" name="内容占位符 3">
            <a:extLst>
              <a:ext uri="{FF2B5EF4-FFF2-40B4-BE49-F238E27FC236}">
                <a16:creationId xmlns:a16="http://schemas.microsoft.com/office/drawing/2014/main" id="{8880A1F9-BFF9-1245-8456-14B62C1A1089}"/>
              </a:ext>
            </a:extLst>
          </p:cNvPr>
          <p:cNvPicPr>
            <a:picLocks noGrp="1"/>
          </p:cNvPicPr>
          <p:nvPr>
            <p:ph sz="quarter" idx="10"/>
          </p:nvPr>
        </p:nvPicPr>
        <p:blipFill rotWithShape="1">
          <a:blip r:embed="rId2"/>
          <a:srcRect t="49432"/>
          <a:stretch/>
        </p:blipFill>
        <p:spPr>
          <a:xfrm>
            <a:off x="494024" y="2102068"/>
            <a:ext cx="8001000" cy="1611969"/>
          </a:xfrm>
          <a:prstGeom prst="rect">
            <a:avLst/>
          </a:prstGeom>
        </p:spPr>
      </p:pic>
      <p:pic>
        <p:nvPicPr>
          <p:cNvPr id="6" name="图片 5">
            <a:extLst>
              <a:ext uri="{FF2B5EF4-FFF2-40B4-BE49-F238E27FC236}">
                <a16:creationId xmlns:a16="http://schemas.microsoft.com/office/drawing/2014/main" id="{79D13973-F5C2-874F-B95D-F0C1489B1ED2}"/>
              </a:ext>
            </a:extLst>
          </p:cNvPr>
          <p:cNvPicPr/>
          <p:nvPr/>
        </p:nvPicPr>
        <p:blipFill rotWithShape="1">
          <a:blip r:embed="rId3"/>
          <a:srcRect t="49872"/>
          <a:stretch/>
        </p:blipFill>
        <p:spPr>
          <a:xfrm>
            <a:off x="494024" y="4267645"/>
            <a:ext cx="8372163" cy="1862279"/>
          </a:xfrm>
          <a:prstGeom prst="rect">
            <a:avLst/>
          </a:prstGeom>
        </p:spPr>
      </p:pic>
      <p:sp>
        <p:nvSpPr>
          <p:cNvPr id="7" name="文本框 6">
            <a:extLst>
              <a:ext uri="{FF2B5EF4-FFF2-40B4-BE49-F238E27FC236}">
                <a16:creationId xmlns:a16="http://schemas.microsoft.com/office/drawing/2014/main" id="{02F6F537-A86A-0840-90A2-1CAA5822198A}"/>
              </a:ext>
            </a:extLst>
          </p:cNvPr>
          <p:cNvSpPr txBox="1"/>
          <p:nvPr/>
        </p:nvSpPr>
        <p:spPr>
          <a:xfrm>
            <a:off x="494024" y="1685439"/>
            <a:ext cx="2091559" cy="369332"/>
          </a:xfrm>
          <a:prstGeom prst="rect">
            <a:avLst/>
          </a:prstGeom>
          <a:noFill/>
        </p:spPr>
        <p:txBody>
          <a:bodyPr wrap="square" rtlCol="0">
            <a:spAutoFit/>
          </a:bodyPr>
          <a:lstStyle/>
          <a:p>
            <a:r>
              <a:rPr kumimoji="1" lang="en-US" altLang="zh-CN" dirty="0"/>
              <a:t>in</a:t>
            </a:r>
            <a:endParaRPr kumimoji="1" lang="zh-CN" altLang="en-US" dirty="0"/>
          </a:p>
        </p:txBody>
      </p:sp>
      <p:sp>
        <p:nvSpPr>
          <p:cNvPr id="8" name="文本框 7">
            <a:extLst>
              <a:ext uri="{FF2B5EF4-FFF2-40B4-BE49-F238E27FC236}">
                <a16:creationId xmlns:a16="http://schemas.microsoft.com/office/drawing/2014/main" id="{D84D8486-D634-A940-9DA6-91F28080DC1A}"/>
              </a:ext>
            </a:extLst>
          </p:cNvPr>
          <p:cNvSpPr txBox="1"/>
          <p:nvPr/>
        </p:nvSpPr>
        <p:spPr>
          <a:xfrm>
            <a:off x="494024" y="3812166"/>
            <a:ext cx="2091559" cy="369332"/>
          </a:xfrm>
          <a:prstGeom prst="rect">
            <a:avLst/>
          </a:prstGeom>
          <a:noFill/>
        </p:spPr>
        <p:txBody>
          <a:bodyPr wrap="square" rtlCol="0">
            <a:spAutoFit/>
          </a:bodyPr>
          <a:lstStyle/>
          <a:p>
            <a:r>
              <a:rPr kumimoji="1" lang="en-US" altLang="zh-CN" dirty="0"/>
              <a:t>exists</a:t>
            </a:r>
            <a:endParaRPr kumimoji="1" lang="zh-CN" altLang="en-US" dirty="0"/>
          </a:p>
        </p:txBody>
      </p:sp>
    </p:spTree>
    <p:extLst>
      <p:ext uri="{BB962C8B-B14F-4D97-AF65-F5344CB8AC3E}">
        <p14:creationId xmlns:p14="http://schemas.microsoft.com/office/powerpoint/2010/main" val="26420061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9428" y="869377"/>
            <a:ext cx="4400550" cy="574183"/>
          </a:xfrm>
        </p:spPr>
        <p:txBody>
          <a:bodyPr>
            <a:noAutofit/>
          </a:bodyPr>
          <a:lstStyle/>
          <a:p>
            <a:r>
              <a:rPr lang="zh-CN" altLang="en-US" sz="3200" dirty="0"/>
              <a:t>最终优化对比</a:t>
            </a:r>
          </a:p>
        </p:txBody>
      </p:sp>
      <p:sp>
        <p:nvSpPr>
          <p:cNvPr id="6" name="灯片编号占位符 5"/>
          <p:cNvSpPr>
            <a:spLocks noGrp="1"/>
          </p:cNvSpPr>
          <p:nvPr>
            <p:ph type="sldNum" sz="quarter" idx="12"/>
          </p:nvPr>
        </p:nvSpPr>
        <p:spPr/>
        <p:txBody>
          <a:bodyPr/>
          <a:lstStyle/>
          <a:p>
            <a:fld id="{54BD5A17-3153-4A95-988E-B577C14000F1}" type="slidenum">
              <a:rPr lang="en-US" altLang="zh-CN" smtClean="0"/>
              <a:pPr/>
              <a:t>39</a:t>
            </a:fld>
            <a:endParaRPr lang="en-US" altLang="zh-CN" dirty="0"/>
          </a:p>
        </p:txBody>
      </p:sp>
      <p:sp>
        <p:nvSpPr>
          <p:cNvPr id="13" name="标题 1">
            <a:extLst>
              <a:ext uri="{FF2B5EF4-FFF2-40B4-BE49-F238E27FC236}">
                <a16:creationId xmlns:a16="http://schemas.microsoft.com/office/drawing/2014/main" id="{CC9556DF-5615-6D4D-BEB9-F11BE7A35682}"/>
              </a:ext>
            </a:extLst>
          </p:cNvPr>
          <p:cNvSpPr txBox="1">
            <a:spLocks/>
          </p:cNvSpPr>
          <p:nvPr/>
        </p:nvSpPr>
        <p:spPr>
          <a:xfrm>
            <a:off x="2796318" y="1924706"/>
            <a:ext cx="4400550" cy="57418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zh-CN" altLang="en-US" sz="2000" dirty="0"/>
              <a:t>优化后</a:t>
            </a:r>
          </a:p>
        </p:txBody>
      </p:sp>
      <p:pic>
        <p:nvPicPr>
          <p:cNvPr id="14" name="图片 13">
            <a:extLst>
              <a:ext uri="{FF2B5EF4-FFF2-40B4-BE49-F238E27FC236}">
                <a16:creationId xmlns:a16="http://schemas.microsoft.com/office/drawing/2014/main" id="{48D8F642-6FB3-9441-A654-98F0BFD3AD1C}"/>
              </a:ext>
            </a:extLst>
          </p:cNvPr>
          <p:cNvPicPr>
            <a:picLocks noChangeAspect="1"/>
          </p:cNvPicPr>
          <p:nvPr/>
        </p:nvPicPr>
        <p:blipFill>
          <a:blip r:embed="rId2"/>
          <a:stretch>
            <a:fillRect/>
          </a:stretch>
        </p:blipFill>
        <p:spPr>
          <a:xfrm>
            <a:off x="277383" y="2678655"/>
            <a:ext cx="2932108" cy="2913006"/>
          </a:xfrm>
          <a:prstGeom prst="rect">
            <a:avLst/>
          </a:prstGeom>
        </p:spPr>
      </p:pic>
      <p:sp>
        <p:nvSpPr>
          <p:cNvPr id="15" name="标题 1">
            <a:extLst>
              <a:ext uri="{FF2B5EF4-FFF2-40B4-BE49-F238E27FC236}">
                <a16:creationId xmlns:a16="http://schemas.microsoft.com/office/drawing/2014/main" id="{0E5438A8-2ED4-A04A-A525-E2CE393775C6}"/>
              </a:ext>
            </a:extLst>
          </p:cNvPr>
          <p:cNvSpPr txBox="1">
            <a:spLocks/>
          </p:cNvSpPr>
          <p:nvPr/>
        </p:nvSpPr>
        <p:spPr>
          <a:xfrm>
            <a:off x="-1375856" y="1924707"/>
            <a:ext cx="4400550" cy="57418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zh-CN" altLang="en-US" sz="2000" dirty="0"/>
              <a:t>优化前</a:t>
            </a:r>
          </a:p>
        </p:txBody>
      </p:sp>
      <p:pic>
        <p:nvPicPr>
          <p:cNvPr id="16" name="图片 15">
            <a:extLst>
              <a:ext uri="{FF2B5EF4-FFF2-40B4-BE49-F238E27FC236}">
                <a16:creationId xmlns:a16="http://schemas.microsoft.com/office/drawing/2014/main" id="{B75D0DE7-A6B4-EA47-912F-20ADE95E2D86}"/>
              </a:ext>
            </a:extLst>
          </p:cNvPr>
          <p:cNvPicPr>
            <a:picLocks noChangeAspect="1"/>
          </p:cNvPicPr>
          <p:nvPr/>
        </p:nvPicPr>
        <p:blipFill>
          <a:blip r:embed="rId3"/>
          <a:stretch>
            <a:fillRect/>
          </a:stretch>
        </p:blipFill>
        <p:spPr>
          <a:xfrm>
            <a:off x="3524036" y="2678655"/>
            <a:ext cx="5416124" cy="3498551"/>
          </a:xfrm>
          <a:prstGeom prst="rect">
            <a:avLst/>
          </a:prstGeom>
        </p:spPr>
      </p:pic>
    </p:spTree>
    <p:extLst>
      <p:ext uri="{BB962C8B-B14F-4D97-AF65-F5344CB8AC3E}">
        <p14:creationId xmlns:p14="http://schemas.microsoft.com/office/powerpoint/2010/main" val="897177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5761117" cy="4921498"/>
          </a:xfrm>
        </p:spPr>
        <p:txBody>
          <a:bodyPr>
            <a:normAutofit/>
          </a:bodyPr>
          <a:lstStyle/>
          <a:p>
            <a:pPr>
              <a:lnSpc>
                <a:spcPct val="150000"/>
              </a:lnSpc>
            </a:pPr>
            <a:r>
              <a:rPr lang="zh-CN" altLang="en-US" sz="2400" dirty="0"/>
              <a:t>建立医院门诊预约系统，对提高工作效率，减少工作量以及解放劳动力具有重要意义。医院作为关系民生的重要机构，每天需要接待的人员基数巨大，尤其是现在人们健康意识的提高，因此，我们需要一个好的设计来构造医院的医疗门诊预约系统。</a:t>
            </a:r>
            <a:endParaRPr lang="en-US" altLang="zh-CN" sz="2400" dirty="0"/>
          </a:p>
        </p:txBody>
      </p:sp>
      <p:sp>
        <p:nvSpPr>
          <p:cNvPr id="3" name="标题 2"/>
          <p:cNvSpPr>
            <a:spLocks noGrp="1"/>
          </p:cNvSpPr>
          <p:nvPr>
            <p:ph type="title"/>
          </p:nvPr>
        </p:nvSpPr>
        <p:spPr/>
        <p:txBody>
          <a:bodyPr/>
          <a:lstStyle/>
          <a:p>
            <a:r>
              <a:rPr lang="zh-CN" altLang="en-US" dirty="0"/>
              <a:t>简介</a:t>
            </a:r>
          </a:p>
        </p:txBody>
      </p:sp>
      <p:pic>
        <p:nvPicPr>
          <p:cNvPr id="1026" name="Picture 2">
            <a:extLst>
              <a:ext uri="{FF2B5EF4-FFF2-40B4-BE49-F238E27FC236}">
                <a16:creationId xmlns:a16="http://schemas.microsoft.com/office/drawing/2014/main" id="{E2959034-E5B2-478D-A315-ABB3E643E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142" y="2533650"/>
            <a:ext cx="2711919" cy="2300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54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9C7997E-97B2-4012-A005-1407347342DE}"/>
              </a:ext>
            </a:extLst>
          </p:cNvPr>
          <p:cNvSpPr>
            <a:spLocks noGrp="1"/>
          </p:cNvSpPr>
          <p:nvPr>
            <p:ph sz="quarter" idx="10"/>
          </p:nvPr>
        </p:nvSpPr>
        <p:spPr>
          <a:xfrm>
            <a:off x="311972" y="1685678"/>
            <a:ext cx="8554217" cy="4778184"/>
          </a:xfrm>
        </p:spPr>
        <p:txBody>
          <a:bodyPr>
            <a:normAutofit/>
          </a:bodyPr>
          <a:lstStyle/>
          <a:p>
            <a:r>
              <a:rPr lang="zh-CN" altLang="en-US" dirty="0"/>
              <a:t>最终优化前后查询性能对比</a:t>
            </a:r>
            <a:endParaRPr lang="en-US" altLang="zh-CN" dirty="0"/>
          </a:p>
        </p:txBody>
      </p:sp>
      <p:sp>
        <p:nvSpPr>
          <p:cNvPr id="3" name="标题 2">
            <a:extLst>
              <a:ext uri="{FF2B5EF4-FFF2-40B4-BE49-F238E27FC236}">
                <a16:creationId xmlns:a16="http://schemas.microsoft.com/office/drawing/2014/main" id="{F2249CA5-6646-4A00-97B8-068E680EAB28}"/>
              </a:ext>
            </a:extLst>
          </p:cNvPr>
          <p:cNvSpPr>
            <a:spLocks noGrp="1"/>
          </p:cNvSpPr>
          <p:nvPr>
            <p:ph type="title"/>
          </p:nvPr>
        </p:nvSpPr>
        <p:spPr/>
        <p:txBody>
          <a:bodyPr/>
          <a:lstStyle/>
          <a:p>
            <a:r>
              <a:rPr lang="zh-CN" altLang="en-US" dirty="0"/>
              <a:t>最终优化对比</a:t>
            </a:r>
          </a:p>
        </p:txBody>
      </p:sp>
      <p:pic>
        <p:nvPicPr>
          <p:cNvPr id="4" name="图片 3"/>
          <p:cNvPicPr/>
          <p:nvPr/>
        </p:nvPicPr>
        <p:blipFill>
          <a:blip r:embed="rId2"/>
          <a:stretch>
            <a:fillRect/>
          </a:stretch>
        </p:blipFill>
        <p:spPr>
          <a:xfrm>
            <a:off x="624876" y="2303584"/>
            <a:ext cx="8110458" cy="3231099"/>
          </a:xfrm>
          <a:prstGeom prst="rect">
            <a:avLst/>
          </a:prstGeom>
        </p:spPr>
      </p:pic>
    </p:spTree>
    <p:extLst>
      <p:ext uri="{BB962C8B-B14F-4D97-AF65-F5344CB8AC3E}">
        <p14:creationId xmlns:p14="http://schemas.microsoft.com/office/powerpoint/2010/main" val="1381940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196" y="885707"/>
            <a:ext cx="8694964" cy="574183"/>
          </a:xfrm>
        </p:spPr>
        <p:txBody>
          <a:bodyPr>
            <a:noAutofit/>
          </a:bodyPr>
          <a:lstStyle/>
          <a:p>
            <a:pPr algn="l"/>
            <a:r>
              <a:rPr lang="zh-CN" altLang="en-US" dirty="0"/>
              <a:t>优化</a:t>
            </a:r>
            <a:r>
              <a:rPr lang="en-US" altLang="zh-CN" dirty="0" err="1"/>
              <a:t>change_maxnum</a:t>
            </a:r>
            <a:r>
              <a:rPr lang="zh-CN" altLang="en-US" dirty="0"/>
              <a:t>（</a:t>
            </a:r>
            <a:r>
              <a:rPr lang="en-US" altLang="zh-CN" dirty="0"/>
              <a:t>natural join</a:t>
            </a:r>
            <a:r>
              <a:rPr lang="zh-CN" altLang="en-US" dirty="0"/>
              <a:t>和子查询对比）</a:t>
            </a:r>
          </a:p>
        </p:txBody>
      </p:sp>
      <p:sp>
        <p:nvSpPr>
          <p:cNvPr id="6" name="灯片编号占位符 5"/>
          <p:cNvSpPr>
            <a:spLocks noGrp="1"/>
          </p:cNvSpPr>
          <p:nvPr>
            <p:ph type="sldNum" sz="quarter" idx="12"/>
          </p:nvPr>
        </p:nvSpPr>
        <p:spPr/>
        <p:txBody>
          <a:bodyPr/>
          <a:lstStyle/>
          <a:p>
            <a:fld id="{54BD5A17-3153-4A95-988E-B577C14000F1}" type="slidenum">
              <a:rPr lang="en-US" altLang="zh-CN" smtClean="0"/>
              <a:pPr/>
              <a:t>41</a:t>
            </a:fld>
            <a:endParaRPr lang="en-US" altLang="zh-CN" dirty="0"/>
          </a:p>
        </p:txBody>
      </p:sp>
      <p:sp>
        <p:nvSpPr>
          <p:cNvPr id="15" name="标题 1">
            <a:extLst>
              <a:ext uri="{FF2B5EF4-FFF2-40B4-BE49-F238E27FC236}">
                <a16:creationId xmlns:a16="http://schemas.microsoft.com/office/drawing/2014/main" id="{0E5438A8-2ED4-A04A-A525-E2CE393775C6}"/>
              </a:ext>
            </a:extLst>
          </p:cNvPr>
          <p:cNvSpPr txBox="1">
            <a:spLocks/>
          </p:cNvSpPr>
          <p:nvPr/>
        </p:nvSpPr>
        <p:spPr>
          <a:xfrm>
            <a:off x="-231917" y="1561742"/>
            <a:ext cx="4400550" cy="57418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zh-CN" altLang="en-US" sz="2000" dirty="0"/>
              <a:t> 优化前：嵌套查询（已最优）</a:t>
            </a:r>
          </a:p>
        </p:txBody>
      </p:sp>
      <p:pic>
        <p:nvPicPr>
          <p:cNvPr id="3" name="图片 2">
            <a:extLst>
              <a:ext uri="{FF2B5EF4-FFF2-40B4-BE49-F238E27FC236}">
                <a16:creationId xmlns:a16="http://schemas.microsoft.com/office/drawing/2014/main" id="{8D9F4FCB-0786-BA42-803E-DF0EC1CCB0CC}"/>
              </a:ext>
            </a:extLst>
          </p:cNvPr>
          <p:cNvPicPr>
            <a:picLocks noChangeAspect="1"/>
          </p:cNvPicPr>
          <p:nvPr/>
        </p:nvPicPr>
        <p:blipFill>
          <a:blip r:embed="rId2"/>
          <a:stretch>
            <a:fillRect/>
          </a:stretch>
        </p:blipFill>
        <p:spPr>
          <a:xfrm>
            <a:off x="435033" y="2176317"/>
            <a:ext cx="5135780" cy="1874295"/>
          </a:xfrm>
          <a:prstGeom prst="rect">
            <a:avLst/>
          </a:prstGeom>
        </p:spPr>
      </p:pic>
      <p:pic>
        <p:nvPicPr>
          <p:cNvPr id="9" name="图片 8">
            <a:extLst>
              <a:ext uri="{FF2B5EF4-FFF2-40B4-BE49-F238E27FC236}">
                <a16:creationId xmlns:a16="http://schemas.microsoft.com/office/drawing/2014/main" id="{4257FCFD-C054-774E-A101-419465C2C2DB}"/>
              </a:ext>
            </a:extLst>
          </p:cNvPr>
          <p:cNvPicPr/>
          <p:nvPr/>
        </p:nvPicPr>
        <p:blipFill>
          <a:blip r:embed="rId3"/>
          <a:stretch>
            <a:fillRect/>
          </a:stretch>
        </p:blipFill>
        <p:spPr>
          <a:xfrm>
            <a:off x="456804" y="4540469"/>
            <a:ext cx="5775294" cy="1605619"/>
          </a:xfrm>
          <a:prstGeom prst="rect">
            <a:avLst/>
          </a:prstGeom>
        </p:spPr>
      </p:pic>
      <p:sp>
        <p:nvSpPr>
          <p:cNvPr id="10" name="标题 1">
            <a:extLst>
              <a:ext uri="{FF2B5EF4-FFF2-40B4-BE49-F238E27FC236}">
                <a16:creationId xmlns:a16="http://schemas.microsoft.com/office/drawing/2014/main" id="{B927040A-1AAF-3F40-B0B4-A08F8E91CDAE}"/>
              </a:ext>
            </a:extLst>
          </p:cNvPr>
          <p:cNvSpPr txBox="1">
            <a:spLocks/>
          </p:cNvSpPr>
          <p:nvPr/>
        </p:nvSpPr>
        <p:spPr>
          <a:xfrm>
            <a:off x="-231917" y="3966286"/>
            <a:ext cx="4400550" cy="57418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zh-CN" altLang="en-US" sz="2000" dirty="0"/>
              <a:t>优化尝试：改为</a:t>
            </a:r>
            <a:r>
              <a:rPr lang="en-US" altLang="zh-CN" sz="2000" dirty="0"/>
              <a:t>natural join</a:t>
            </a:r>
            <a:endParaRPr lang="zh-CN" altLang="en-US" sz="2000" dirty="0"/>
          </a:p>
        </p:txBody>
      </p:sp>
    </p:spTree>
    <p:extLst>
      <p:ext uri="{BB962C8B-B14F-4D97-AF65-F5344CB8AC3E}">
        <p14:creationId xmlns:p14="http://schemas.microsoft.com/office/powerpoint/2010/main" val="4024647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9C7997E-97B2-4012-A005-1407347342DE}"/>
              </a:ext>
            </a:extLst>
          </p:cNvPr>
          <p:cNvSpPr>
            <a:spLocks noGrp="1"/>
          </p:cNvSpPr>
          <p:nvPr>
            <p:ph sz="quarter" idx="10"/>
          </p:nvPr>
        </p:nvSpPr>
        <p:spPr>
          <a:xfrm>
            <a:off x="311972" y="1685678"/>
            <a:ext cx="8554217" cy="4778184"/>
          </a:xfrm>
        </p:spPr>
        <p:txBody>
          <a:bodyPr>
            <a:normAutofit/>
          </a:bodyPr>
          <a:lstStyle/>
          <a:p>
            <a:r>
              <a:rPr lang="zh-CN" altLang="en-US" dirty="0"/>
              <a:t>将小范围查询的</a:t>
            </a:r>
            <a:r>
              <a:rPr lang="en-US" altLang="zh-CN" dirty="0"/>
              <a:t>natural</a:t>
            </a:r>
            <a:r>
              <a:rPr lang="zh-CN" altLang="en-US" dirty="0"/>
              <a:t> </a:t>
            </a:r>
            <a:r>
              <a:rPr lang="en-US" altLang="zh-CN" dirty="0"/>
              <a:t>join</a:t>
            </a:r>
            <a:r>
              <a:rPr lang="zh-CN" altLang="en-US" dirty="0"/>
              <a:t>与嵌套查询进行对比</a:t>
            </a:r>
            <a:endParaRPr lang="en-US" altLang="zh-CN" dirty="0"/>
          </a:p>
          <a:p>
            <a:r>
              <a:rPr lang="zh-CN" altLang="en-US" sz="2400" b="1" dirty="0"/>
              <a:t>发现</a:t>
            </a:r>
            <a:r>
              <a:rPr lang="en-US" altLang="zh-CN" sz="2400" b="1" dirty="0"/>
              <a:t>natural</a:t>
            </a:r>
            <a:r>
              <a:rPr lang="zh-CN" altLang="en-US" sz="2400" b="1" dirty="0"/>
              <a:t> </a:t>
            </a:r>
            <a:r>
              <a:rPr lang="en-US" altLang="zh-CN" sz="2400" b="1" dirty="0"/>
              <a:t>join</a:t>
            </a:r>
            <a:r>
              <a:rPr lang="zh-CN" altLang="en-US" sz="2400" b="1" dirty="0"/>
              <a:t>的效率低于嵌套查询，最终采用原来的版本</a:t>
            </a:r>
            <a:endParaRPr lang="en-US" altLang="zh-CN" sz="2400" b="1" dirty="0"/>
          </a:p>
        </p:txBody>
      </p:sp>
      <p:sp>
        <p:nvSpPr>
          <p:cNvPr id="3" name="标题 2">
            <a:extLst>
              <a:ext uri="{FF2B5EF4-FFF2-40B4-BE49-F238E27FC236}">
                <a16:creationId xmlns:a16="http://schemas.microsoft.com/office/drawing/2014/main" id="{F2249CA5-6646-4A00-97B8-068E680EAB28}"/>
              </a:ext>
            </a:extLst>
          </p:cNvPr>
          <p:cNvSpPr>
            <a:spLocks noGrp="1"/>
          </p:cNvSpPr>
          <p:nvPr>
            <p:ph type="title"/>
          </p:nvPr>
        </p:nvSpPr>
        <p:spPr/>
        <p:txBody>
          <a:bodyPr/>
          <a:lstStyle/>
          <a:p>
            <a:r>
              <a:rPr lang="en-US" altLang="zh-CN" dirty="0" err="1"/>
              <a:t>mysqlslap</a:t>
            </a:r>
            <a:r>
              <a:rPr lang="zh-CN" altLang="en-US" dirty="0"/>
              <a:t>优化结果显示</a:t>
            </a:r>
          </a:p>
        </p:txBody>
      </p:sp>
      <p:pic>
        <p:nvPicPr>
          <p:cNvPr id="4" name="图片 3">
            <a:extLst>
              <a:ext uri="{FF2B5EF4-FFF2-40B4-BE49-F238E27FC236}">
                <a16:creationId xmlns:a16="http://schemas.microsoft.com/office/drawing/2014/main" id="{C088A98C-C0E1-7E4B-A16F-3976E71C0E90}"/>
              </a:ext>
            </a:extLst>
          </p:cNvPr>
          <p:cNvPicPr/>
          <p:nvPr/>
        </p:nvPicPr>
        <p:blipFill>
          <a:blip r:embed="rId2"/>
          <a:stretch>
            <a:fillRect/>
          </a:stretch>
        </p:blipFill>
        <p:spPr>
          <a:xfrm>
            <a:off x="494023" y="2900856"/>
            <a:ext cx="7714555" cy="3321826"/>
          </a:xfrm>
          <a:prstGeom prst="rect">
            <a:avLst/>
          </a:prstGeom>
        </p:spPr>
      </p:pic>
    </p:spTree>
    <p:extLst>
      <p:ext uri="{BB962C8B-B14F-4D97-AF65-F5344CB8AC3E}">
        <p14:creationId xmlns:p14="http://schemas.microsoft.com/office/powerpoint/2010/main" val="6904636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9C7997E-97B2-4012-A005-1407347342DE}"/>
              </a:ext>
            </a:extLst>
          </p:cNvPr>
          <p:cNvSpPr>
            <a:spLocks noGrp="1"/>
          </p:cNvSpPr>
          <p:nvPr>
            <p:ph sz="quarter" idx="10"/>
          </p:nvPr>
        </p:nvSpPr>
        <p:spPr/>
        <p:txBody>
          <a:bodyPr>
            <a:normAutofit/>
          </a:bodyPr>
          <a:lstStyle/>
          <a:p>
            <a:pPr marL="0" indent="0">
              <a:buNone/>
            </a:pPr>
            <a:endParaRPr lang="en-US" altLang="zh-CN" dirty="0"/>
          </a:p>
          <a:p>
            <a:endParaRPr lang="en-US" altLang="zh-CN" b="1" dirty="0">
              <a:sym typeface="Wingdings" pitchFamily="2" charset="2"/>
            </a:endParaRPr>
          </a:p>
          <a:p>
            <a:endParaRPr lang="en-US" altLang="zh-CN" b="1" dirty="0">
              <a:sym typeface="Wingdings" pitchFamily="2" charset="2"/>
            </a:endParaRPr>
          </a:p>
          <a:p>
            <a:endParaRPr lang="en-US" altLang="zh-CN" b="1" dirty="0">
              <a:sym typeface="Wingdings" pitchFamily="2" charset="2"/>
            </a:endParaRPr>
          </a:p>
          <a:p>
            <a:r>
              <a:rPr lang="en-US" altLang="zh-CN" b="1" dirty="0">
                <a:sym typeface="Wingdings" pitchFamily="2" charset="2"/>
              </a:rPr>
              <a:t>1. </a:t>
            </a:r>
            <a:r>
              <a:rPr lang="zh-CN" altLang="en-US" b="1" dirty="0">
                <a:sym typeface="Wingdings" pitchFamily="2" charset="2"/>
              </a:rPr>
              <a:t>把</a:t>
            </a:r>
            <a:r>
              <a:rPr lang="en-US" altLang="zh-CN" b="1" dirty="0">
                <a:sym typeface="Wingdings" pitchFamily="2" charset="2"/>
              </a:rPr>
              <a:t>natural join </a:t>
            </a:r>
            <a:r>
              <a:rPr lang="zh-CN" altLang="en-US" b="1" dirty="0">
                <a:sym typeface="Wingdings" pitchFamily="2" charset="2"/>
              </a:rPr>
              <a:t>替换为 嵌套查询</a:t>
            </a:r>
            <a:endParaRPr lang="en-US" altLang="zh-CN" b="1" dirty="0">
              <a:sym typeface="Wingdings" pitchFamily="2" charset="2"/>
            </a:endParaRPr>
          </a:p>
          <a:p>
            <a:r>
              <a:rPr lang="en-US" altLang="zh-CN" b="1" dirty="0">
                <a:sym typeface="Wingdings" pitchFamily="2" charset="2"/>
              </a:rPr>
              <a:t>2. in</a:t>
            </a:r>
            <a:r>
              <a:rPr lang="zh-CN" altLang="en-US" b="1" dirty="0">
                <a:sym typeface="Wingdings" pitchFamily="2" charset="2"/>
              </a:rPr>
              <a:t> 和</a:t>
            </a:r>
            <a:r>
              <a:rPr lang="en-US" altLang="zh-CN" b="1" dirty="0">
                <a:sym typeface="Wingdings" pitchFamily="2" charset="2"/>
              </a:rPr>
              <a:t>exists</a:t>
            </a:r>
            <a:r>
              <a:rPr lang="zh-CN" altLang="en-US" b="1" dirty="0">
                <a:sym typeface="Wingdings" pitchFamily="2" charset="2"/>
              </a:rPr>
              <a:t> 的对比</a:t>
            </a:r>
            <a:endParaRPr lang="en-US" altLang="zh-CN" b="1" dirty="0">
              <a:sym typeface="Wingdings" pitchFamily="2" charset="2"/>
            </a:endParaRPr>
          </a:p>
          <a:p>
            <a:endParaRPr lang="en-US" altLang="zh-CN" b="1" dirty="0"/>
          </a:p>
        </p:txBody>
      </p:sp>
      <p:sp>
        <p:nvSpPr>
          <p:cNvPr id="3" name="标题 2">
            <a:extLst>
              <a:ext uri="{FF2B5EF4-FFF2-40B4-BE49-F238E27FC236}">
                <a16:creationId xmlns:a16="http://schemas.microsoft.com/office/drawing/2014/main" id="{F2249CA5-6646-4A00-97B8-068E680EAB28}"/>
              </a:ext>
            </a:extLst>
          </p:cNvPr>
          <p:cNvSpPr>
            <a:spLocks noGrp="1"/>
          </p:cNvSpPr>
          <p:nvPr>
            <p:ph type="title"/>
          </p:nvPr>
        </p:nvSpPr>
        <p:spPr/>
        <p:txBody>
          <a:bodyPr/>
          <a:lstStyle/>
          <a:p>
            <a:r>
              <a:rPr lang="en-US" altLang="zh-CN" dirty="0" err="1"/>
              <a:t>setGrade</a:t>
            </a:r>
            <a:r>
              <a:rPr lang="zh-CN" altLang="en-US" dirty="0"/>
              <a:t>优化思路</a:t>
            </a:r>
          </a:p>
        </p:txBody>
      </p:sp>
      <p:pic>
        <p:nvPicPr>
          <p:cNvPr id="4" name="图片 3">
            <a:extLst>
              <a:ext uri="{FF2B5EF4-FFF2-40B4-BE49-F238E27FC236}">
                <a16:creationId xmlns:a16="http://schemas.microsoft.com/office/drawing/2014/main" id="{6E523B5B-575B-4E22-9BB6-01D407910C20}"/>
              </a:ext>
            </a:extLst>
          </p:cNvPr>
          <p:cNvPicPr/>
          <p:nvPr/>
        </p:nvPicPr>
        <p:blipFill>
          <a:blip r:embed="rId2"/>
          <a:stretch>
            <a:fillRect/>
          </a:stretch>
        </p:blipFill>
        <p:spPr>
          <a:xfrm>
            <a:off x="641861" y="1800786"/>
            <a:ext cx="5270500" cy="1746250"/>
          </a:xfrm>
          <a:prstGeom prst="rect">
            <a:avLst/>
          </a:prstGeom>
        </p:spPr>
      </p:pic>
    </p:spTree>
    <p:extLst>
      <p:ext uri="{BB962C8B-B14F-4D97-AF65-F5344CB8AC3E}">
        <p14:creationId xmlns:p14="http://schemas.microsoft.com/office/powerpoint/2010/main" val="3433514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9C7997E-97B2-4012-A005-1407347342DE}"/>
              </a:ext>
            </a:extLst>
          </p:cNvPr>
          <p:cNvSpPr>
            <a:spLocks noGrp="1"/>
          </p:cNvSpPr>
          <p:nvPr>
            <p:ph sz="quarter" idx="10"/>
          </p:nvPr>
        </p:nvSpPr>
        <p:spPr>
          <a:xfrm>
            <a:off x="311972" y="1685678"/>
            <a:ext cx="8554217" cy="4778184"/>
          </a:xfrm>
        </p:spPr>
        <p:txBody>
          <a:bodyPr>
            <a:normAutofit/>
          </a:bodyPr>
          <a:lstStyle/>
          <a:p>
            <a:r>
              <a:rPr lang="zh-CN" altLang="en-US" dirty="0"/>
              <a:t>尝试 </a:t>
            </a:r>
            <a:r>
              <a:rPr lang="en-US" altLang="zh-CN" dirty="0"/>
              <a:t>natural</a:t>
            </a:r>
            <a:r>
              <a:rPr lang="zh-CN" altLang="en-US" dirty="0"/>
              <a:t> </a:t>
            </a:r>
            <a:r>
              <a:rPr lang="en-US" altLang="zh-CN" dirty="0"/>
              <a:t>join</a:t>
            </a:r>
            <a:r>
              <a:rPr lang="zh-CN" altLang="en-US" dirty="0"/>
              <a:t> 与 嵌套查询的区别</a:t>
            </a:r>
            <a:endParaRPr lang="en-US" altLang="zh-CN" dirty="0"/>
          </a:p>
          <a:p>
            <a:r>
              <a:rPr lang="zh-CN" altLang="en-US" dirty="0"/>
              <a:t>原始（</a:t>
            </a:r>
            <a:r>
              <a:rPr lang="en-US" altLang="zh-CN" dirty="0"/>
              <a:t>natural join</a:t>
            </a:r>
            <a:r>
              <a:rPr lang="zh-CN" altLang="en-US" dirty="0"/>
              <a:t>）：</a:t>
            </a:r>
            <a:r>
              <a:rPr lang="en-US" altLang="zh-CN" dirty="0"/>
              <a:t>5.898s </a:t>
            </a:r>
          </a:p>
          <a:p>
            <a:r>
              <a:rPr lang="zh-CN" altLang="en-US" dirty="0"/>
              <a:t>修改后</a:t>
            </a:r>
            <a:r>
              <a:rPr lang="en-US" altLang="zh-CN" dirty="0"/>
              <a:t>(</a:t>
            </a:r>
            <a:r>
              <a:rPr lang="zh-CN" altLang="en-US" dirty="0"/>
              <a:t>嵌套</a:t>
            </a:r>
            <a:r>
              <a:rPr lang="en-US" altLang="zh-CN" dirty="0"/>
              <a:t>)</a:t>
            </a:r>
            <a:r>
              <a:rPr lang="zh-CN" altLang="en-US" dirty="0"/>
              <a:t>：</a:t>
            </a:r>
            <a:r>
              <a:rPr lang="en-US" altLang="zh-CN" dirty="0"/>
              <a:t>13.990s</a:t>
            </a:r>
          </a:p>
          <a:p>
            <a:r>
              <a:rPr lang="zh-CN" altLang="en-US" dirty="0"/>
              <a:t>严重下降！不考虑</a:t>
            </a:r>
            <a:endParaRPr lang="en-US" altLang="zh-CN" dirty="0"/>
          </a:p>
        </p:txBody>
      </p:sp>
      <p:sp>
        <p:nvSpPr>
          <p:cNvPr id="3" name="标题 2">
            <a:extLst>
              <a:ext uri="{FF2B5EF4-FFF2-40B4-BE49-F238E27FC236}">
                <a16:creationId xmlns:a16="http://schemas.microsoft.com/office/drawing/2014/main" id="{F2249CA5-6646-4A00-97B8-068E680EAB28}"/>
              </a:ext>
            </a:extLst>
          </p:cNvPr>
          <p:cNvSpPr>
            <a:spLocks noGrp="1"/>
          </p:cNvSpPr>
          <p:nvPr>
            <p:ph type="title"/>
          </p:nvPr>
        </p:nvSpPr>
        <p:spPr/>
        <p:txBody>
          <a:bodyPr/>
          <a:lstStyle/>
          <a:p>
            <a:r>
              <a:rPr lang="en-US" altLang="zh-CN" dirty="0" err="1"/>
              <a:t>setGrade</a:t>
            </a:r>
            <a:r>
              <a:rPr lang="zh-CN" altLang="en-US" dirty="0"/>
              <a:t>优化分析</a:t>
            </a:r>
          </a:p>
        </p:txBody>
      </p:sp>
      <p:pic>
        <p:nvPicPr>
          <p:cNvPr id="6" name="图片 5">
            <a:extLst>
              <a:ext uri="{FF2B5EF4-FFF2-40B4-BE49-F238E27FC236}">
                <a16:creationId xmlns:a16="http://schemas.microsoft.com/office/drawing/2014/main" id="{16393C90-7EEB-4A49-841B-9C4F8938EFCF}"/>
              </a:ext>
            </a:extLst>
          </p:cNvPr>
          <p:cNvPicPr/>
          <p:nvPr/>
        </p:nvPicPr>
        <p:blipFill>
          <a:blip r:embed="rId2"/>
          <a:stretch>
            <a:fillRect/>
          </a:stretch>
        </p:blipFill>
        <p:spPr>
          <a:xfrm>
            <a:off x="1392382" y="4135582"/>
            <a:ext cx="7674841" cy="2328280"/>
          </a:xfrm>
          <a:prstGeom prst="rect">
            <a:avLst/>
          </a:prstGeom>
        </p:spPr>
      </p:pic>
    </p:spTree>
    <p:extLst>
      <p:ext uri="{BB962C8B-B14F-4D97-AF65-F5344CB8AC3E}">
        <p14:creationId xmlns:p14="http://schemas.microsoft.com/office/powerpoint/2010/main" val="2906011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2249CA5-6646-4A00-97B8-068E680EAB28}"/>
              </a:ext>
            </a:extLst>
          </p:cNvPr>
          <p:cNvSpPr>
            <a:spLocks noGrp="1"/>
          </p:cNvSpPr>
          <p:nvPr>
            <p:ph type="title"/>
          </p:nvPr>
        </p:nvSpPr>
        <p:spPr/>
        <p:txBody>
          <a:bodyPr/>
          <a:lstStyle/>
          <a:p>
            <a:r>
              <a:rPr lang="en-US" altLang="zh-CN" dirty="0" err="1"/>
              <a:t>mysqlslap</a:t>
            </a:r>
            <a:r>
              <a:rPr lang="zh-CN" altLang="en-US" dirty="0"/>
              <a:t>优化过程显示</a:t>
            </a:r>
          </a:p>
        </p:txBody>
      </p:sp>
      <p:sp>
        <p:nvSpPr>
          <p:cNvPr id="7" name="文本框 6">
            <a:extLst>
              <a:ext uri="{FF2B5EF4-FFF2-40B4-BE49-F238E27FC236}">
                <a16:creationId xmlns:a16="http://schemas.microsoft.com/office/drawing/2014/main" id="{952FE0C4-55E9-8D4D-A72B-EA75EF0CADF2}"/>
              </a:ext>
            </a:extLst>
          </p:cNvPr>
          <p:cNvSpPr txBox="1"/>
          <p:nvPr/>
        </p:nvSpPr>
        <p:spPr>
          <a:xfrm>
            <a:off x="494024" y="1639614"/>
            <a:ext cx="4771659" cy="369332"/>
          </a:xfrm>
          <a:prstGeom prst="rect">
            <a:avLst/>
          </a:prstGeom>
          <a:noFill/>
        </p:spPr>
        <p:txBody>
          <a:bodyPr wrap="square" rtlCol="0">
            <a:spAutoFit/>
          </a:bodyPr>
          <a:lstStyle/>
          <a:p>
            <a:r>
              <a:rPr kumimoji="1" lang="en-US" altLang="zh-CN" dirty="0"/>
              <a:t>exists</a:t>
            </a:r>
            <a:r>
              <a:rPr kumimoji="1" lang="zh-CN" altLang="en-US" dirty="0"/>
              <a:t> 与 </a:t>
            </a:r>
            <a:r>
              <a:rPr kumimoji="1" lang="en-US" altLang="zh-CN" dirty="0"/>
              <a:t>in</a:t>
            </a:r>
            <a:r>
              <a:rPr kumimoji="1" lang="zh-CN" altLang="en-US" dirty="0"/>
              <a:t> 的对比</a:t>
            </a:r>
          </a:p>
        </p:txBody>
      </p:sp>
      <p:sp>
        <p:nvSpPr>
          <p:cNvPr id="11" name="文本框 10">
            <a:extLst>
              <a:ext uri="{FF2B5EF4-FFF2-40B4-BE49-F238E27FC236}">
                <a16:creationId xmlns:a16="http://schemas.microsoft.com/office/drawing/2014/main" id="{CCBE8CA7-1FCD-844B-B0F2-DEC95FE2B4F9}"/>
              </a:ext>
            </a:extLst>
          </p:cNvPr>
          <p:cNvSpPr txBox="1"/>
          <p:nvPr/>
        </p:nvSpPr>
        <p:spPr>
          <a:xfrm>
            <a:off x="494022" y="3510454"/>
            <a:ext cx="4771659" cy="369332"/>
          </a:xfrm>
          <a:prstGeom prst="rect">
            <a:avLst/>
          </a:prstGeom>
          <a:noFill/>
        </p:spPr>
        <p:txBody>
          <a:bodyPr wrap="square" rtlCol="0">
            <a:spAutoFit/>
          </a:bodyPr>
          <a:lstStyle/>
          <a:p>
            <a:r>
              <a:rPr kumimoji="1" lang="en-US" altLang="zh-CN" dirty="0"/>
              <a:t>exists</a:t>
            </a:r>
            <a:endParaRPr kumimoji="1" lang="zh-CN" altLang="en-US" dirty="0"/>
          </a:p>
        </p:txBody>
      </p:sp>
      <p:sp>
        <p:nvSpPr>
          <p:cNvPr id="12" name="文本框 11">
            <a:extLst>
              <a:ext uri="{FF2B5EF4-FFF2-40B4-BE49-F238E27FC236}">
                <a16:creationId xmlns:a16="http://schemas.microsoft.com/office/drawing/2014/main" id="{64B64352-0A9B-3040-A32C-20FBD437CF14}"/>
              </a:ext>
            </a:extLst>
          </p:cNvPr>
          <p:cNvSpPr txBox="1"/>
          <p:nvPr/>
        </p:nvSpPr>
        <p:spPr>
          <a:xfrm>
            <a:off x="4572000" y="4487682"/>
            <a:ext cx="4771659" cy="369332"/>
          </a:xfrm>
          <a:prstGeom prst="rect">
            <a:avLst/>
          </a:prstGeom>
          <a:noFill/>
        </p:spPr>
        <p:txBody>
          <a:bodyPr wrap="square" rtlCol="0">
            <a:spAutoFit/>
          </a:bodyPr>
          <a:lstStyle/>
          <a:p>
            <a:r>
              <a:rPr kumimoji="1" lang="en-US" altLang="zh-CN" dirty="0"/>
              <a:t>in</a:t>
            </a:r>
            <a:r>
              <a:rPr kumimoji="1" lang="zh-CN" altLang="en-US" dirty="0"/>
              <a:t>的效率优于</a:t>
            </a:r>
            <a:r>
              <a:rPr kumimoji="1" lang="en-US" altLang="zh-CN" dirty="0"/>
              <a:t>exists</a:t>
            </a:r>
            <a:r>
              <a:rPr kumimoji="1" lang="zh-CN" altLang="en-US" dirty="0"/>
              <a:t>的效率</a:t>
            </a:r>
            <a:endParaRPr kumimoji="1" lang="en-US" altLang="zh-CN" dirty="0"/>
          </a:p>
        </p:txBody>
      </p:sp>
      <p:pic>
        <p:nvPicPr>
          <p:cNvPr id="13" name="图片 12">
            <a:extLst>
              <a:ext uri="{FF2B5EF4-FFF2-40B4-BE49-F238E27FC236}">
                <a16:creationId xmlns:a16="http://schemas.microsoft.com/office/drawing/2014/main" id="{A12B9707-D31E-E044-A42A-4E0C735F87A8}"/>
              </a:ext>
            </a:extLst>
          </p:cNvPr>
          <p:cNvPicPr/>
          <p:nvPr/>
        </p:nvPicPr>
        <p:blipFill rotWithShape="1">
          <a:blip r:embed="rId2"/>
          <a:srcRect l="9172" t="53889" r="14451"/>
          <a:stretch/>
        </p:blipFill>
        <p:spPr>
          <a:xfrm>
            <a:off x="494022" y="3273624"/>
            <a:ext cx="4025462" cy="878114"/>
          </a:xfrm>
          <a:prstGeom prst="rect">
            <a:avLst/>
          </a:prstGeom>
        </p:spPr>
      </p:pic>
      <p:pic>
        <p:nvPicPr>
          <p:cNvPr id="14" name="图片 13">
            <a:extLst>
              <a:ext uri="{FF2B5EF4-FFF2-40B4-BE49-F238E27FC236}">
                <a16:creationId xmlns:a16="http://schemas.microsoft.com/office/drawing/2014/main" id="{633A957B-5135-2E4B-8369-4B30E5F3B91B}"/>
              </a:ext>
            </a:extLst>
          </p:cNvPr>
          <p:cNvPicPr/>
          <p:nvPr/>
        </p:nvPicPr>
        <p:blipFill rotWithShape="1">
          <a:blip r:embed="rId3"/>
          <a:srcRect l="8175" t="50000" r="15448" b="1897"/>
          <a:stretch/>
        </p:blipFill>
        <p:spPr>
          <a:xfrm>
            <a:off x="494021" y="5642386"/>
            <a:ext cx="4025463" cy="951186"/>
          </a:xfrm>
          <a:prstGeom prst="rect">
            <a:avLst/>
          </a:prstGeom>
        </p:spPr>
      </p:pic>
      <p:pic>
        <p:nvPicPr>
          <p:cNvPr id="15" name="图片 14">
            <a:extLst>
              <a:ext uri="{FF2B5EF4-FFF2-40B4-BE49-F238E27FC236}">
                <a16:creationId xmlns:a16="http://schemas.microsoft.com/office/drawing/2014/main" id="{B9A3AF23-1BEC-A84E-86D1-1394C492CE80}"/>
              </a:ext>
            </a:extLst>
          </p:cNvPr>
          <p:cNvPicPr/>
          <p:nvPr/>
        </p:nvPicPr>
        <p:blipFill>
          <a:blip r:embed="rId4"/>
          <a:stretch>
            <a:fillRect/>
          </a:stretch>
        </p:blipFill>
        <p:spPr>
          <a:xfrm>
            <a:off x="536029" y="2032995"/>
            <a:ext cx="5270500" cy="1204595"/>
          </a:xfrm>
          <a:prstGeom prst="rect">
            <a:avLst/>
          </a:prstGeom>
        </p:spPr>
      </p:pic>
      <p:pic>
        <p:nvPicPr>
          <p:cNvPr id="2" name="图片 1">
            <a:extLst>
              <a:ext uri="{FF2B5EF4-FFF2-40B4-BE49-F238E27FC236}">
                <a16:creationId xmlns:a16="http://schemas.microsoft.com/office/drawing/2014/main" id="{037FCD52-05E2-254E-A9C3-13C8AFAFC0F5}"/>
              </a:ext>
            </a:extLst>
          </p:cNvPr>
          <p:cNvPicPr>
            <a:picLocks noChangeAspect="1"/>
          </p:cNvPicPr>
          <p:nvPr/>
        </p:nvPicPr>
        <p:blipFill>
          <a:blip r:embed="rId5"/>
          <a:stretch>
            <a:fillRect/>
          </a:stretch>
        </p:blipFill>
        <p:spPr>
          <a:xfrm>
            <a:off x="536029" y="4141477"/>
            <a:ext cx="3499943" cy="1478850"/>
          </a:xfrm>
          <a:prstGeom prst="rect">
            <a:avLst/>
          </a:prstGeom>
        </p:spPr>
      </p:pic>
    </p:spTree>
    <p:extLst>
      <p:ext uri="{BB962C8B-B14F-4D97-AF65-F5344CB8AC3E}">
        <p14:creationId xmlns:p14="http://schemas.microsoft.com/office/powerpoint/2010/main" val="2738918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1775" y="830860"/>
            <a:ext cx="4400550" cy="574183"/>
          </a:xfrm>
        </p:spPr>
        <p:txBody>
          <a:bodyPr>
            <a:noAutofit/>
          </a:bodyPr>
          <a:lstStyle/>
          <a:p>
            <a:r>
              <a:rPr lang="zh-CN" altLang="en-US" sz="2000" dirty="0"/>
              <a:t>优化</a:t>
            </a:r>
            <a:r>
              <a:rPr lang="en-US" altLang="zh-CN" dirty="0" err="1"/>
              <a:t>setGrade</a:t>
            </a:r>
            <a:r>
              <a:rPr lang="zh-CN" altLang="zh-CN" sz="2000" dirty="0"/>
              <a:t> </a:t>
            </a:r>
            <a:endParaRPr lang="zh-CN" altLang="en-US" sz="2000" dirty="0"/>
          </a:p>
        </p:txBody>
      </p:sp>
      <p:sp>
        <p:nvSpPr>
          <p:cNvPr id="6" name="灯片编号占位符 5"/>
          <p:cNvSpPr>
            <a:spLocks noGrp="1"/>
          </p:cNvSpPr>
          <p:nvPr>
            <p:ph type="sldNum" sz="quarter" idx="12"/>
          </p:nvPr>
        </p:nvSpPr>
        <p:spPr/>
        <p:txBody>
          <a:bodyPr/>
          <a:lstStyle/>
          <a:p>
            <a:fld id="{54BD5A17-3153-4A95-988E-B577C14000F1}" type="slidenum">
              <a:rPr lang="en-US" altLang="zh-CN" smtClean="0"/>
              <a:pPr/>
              <a:t>46</a:t>
            </a:fld>
            <a:endParaRPr lang="en-US" altLang="zh-CN" dirty="0"/>
          </a:p>
        </p:txBody>
      </p:sp>
      <p:sp>
        <p:nvSpPr>
          <p:cNvPr id="15" name="标题 1">
            <a:extLst>
              <a:ext uri="{FF2B5EF4-FFF2-40B4-BE49-F238E27FC236}">
                <a16:creationId xmlns:a16="http://schemas.microsoft.com/office/drawing/2014/main" id="{0E5438A8-2ED4-A04A-A525-E2CE393775C6}"/>
              </a:ext>
            </a:extLst>
          </p:cNvPr>
          <p:cNvSpPr txBox="1">
            <a:spLocks/>
          </p:cNvSpPr>
          <p:nvPr/>
        </p:nvSpPr>
        <p:spPr>
          <a:xfrm>
            <a:off x="-1375856" y="1547732"/>
            <a:ext cx="4400550" cy="57418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zh-CN" altLang="en-US" sz="2000" dirty="0"/>
              <a:t>优化前</a:t>
            </a:r>
          </a:p>
        </p:txBody>
      </p:sp>
      <p:sp>
        <p:nvSpPr>
          <p:cNvPr id="10" name="标题 1">
            <a:extLst>
              <a:ext uri="{FF2B5EF4-FFF2-40B4-BE49-F238E27FC236}">
                <a16:creationId xmlns:a16="http://schemas.microsoft.com/office/drawing/2014/main" id="{B927040A-1AAF-3F40-B0B4-A08F8E91CDAE}"/>
              </a:ext>
            </a:extLst>
          </p:cNvPr>
          <p:cNvSpPr txBox="1">
            <a:spLocks/>
          </p:cNvSpPr>
          <p:nvPr/>
        </p:nvSpPr>
        <p:spPr>
          <a:xfrm>
            <a:off x="-637920" y="3782939"/>
            <a:ext cx="4400550" cy="57418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zh-CN" altLang="en-US" sz="2000" dirty="0"/>
              <a:t>优化后：提前</a:t>
            </a:r>
            <a:r>
              <a:rPr lang="en-US" altLang="zh-CN" sz="2000" dirty="0"/>
              <a:t>where</a:t>
            </a:r>
            <a:endParaRPr lang="zh-CN" altLang="en-US" sz="2000" dirty="0"/>
          </a:p>
        </p:txBody>
      </p:sp>
      <p:pic>
        <p:nvPicPr>
          <p:cNvPr id="11" name="图片 10">
            <a:extLst>
              <a:ext uri="{FF2B5EF4-FFF2-40B4-BE49-F238E27FC236}">
                <a16:creationId xmlns:a16="http://schemas.microsoft.com/office/drawing/2014/main" id="{FB654F53-0C5E-B54F-9BEF-4DA7392537C6}"/>
              </a:ext>
            </a:extLst>
          </p:cNvPr>
          <p:cNvPicPr/>
          <p:nvPr/>
        </p:nvPicPr>
        <p:blipFill>
          <a:blip r:embed="rId2"/>
          <a:stretch>
            <a:fillRect/>
          </a:stretch>
        </p:blipFill>
        <p:spPr>
          <a:xfrm>
            <a:off x="456804" y="2121915"/>
            <a:ext cx="5270500" cy="1746250"/>
          </a:xfrm>
          <a:prstGeom prst="rect">
            <a:avLst/>
          </a:prstGeom>
        </p:spPr>
      </p:pic>
      <p:pic>
        <p:nvPicPr>
          <p:cNvPr id="4" name="图片 3">
            <a:extLst>
              <a:ext uri="{FF2B5EF4-FFF2-40B4-BE49-F238E27FC236}">
                <a16:creationId xmlns:a16="http://schemas.microsoft.com/office/drawing/2014/main" id="{CC210ADF-2AC8-A84C-A6F7-ECB582F2F101}"/>
              </a:ext>
            </a:extLst>
          </p:cNvPr>
          <p:cNvPicPr>
            <a:picLocks noChangeAspect="1"/>
          </p:cNvPicPr>
          <p:nvPr/>
        </p:nvPicPr>
        <p:blipFill>
          <a:blip r:embed="rId3"/>
          <a:stretch>
            <a:fillRect/>
          </a:stretch>
        </p:blipFill>
        <p:spPr>
          <a:xfrm>
            <a:off x="456804" y="4442348"/>
            <a:ext cx="5583428" cy="2189580"/>
          </a:xfrm>
          <a:prstGeom prst="rect">
            <a:avLst/>
          </a:prstGeom>
        </p:spPr>
      </p:pic>
    </p:spTree>
    <p:extLst>
      <p:ext uri="{BB962C8B-B14F-4D97-AF65-F5344CB8AC3E}">
        <p14:creationId xmlns:p14="http://schemas.microsoft.com/office/powerpoint/2010/main" val="38022367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2249CA5-6646-4A00-97B8-068E680EAB28}"/>
              </a:ext>
            </a:extLst>
          </p:cNvPr>
          <p:cNvSpPr>
            <a:spLocks noGrp="1"/>
          </p:cNvSpPr>
          <p:nvPr>
            <p:ph type="title"/>
          </p:nvPr>
        </p:nvSpPr>
        <p:spPr/>
        <p:txBody>
          <a:bodyPr/>
          <a:lstStyle/>
          <a:p>
            <a:r>
              <a:rPr lang="en-US" altLang="zh-CN" dirty="0" err="1"/>
              <a:t>mysqlslap</a:t>
            </a:r>
            <a:r>
              <a:rPr lang="zh-CN" altLang="en-US" dirty="0"/>
              <a:t>优化结果显示</a:t>
            </a:r>
          </a:p>
        </p:txBody>
      </p:sp>
      <p:pic>
        <p:nvPicPr>
          <p:cNvPr id="5" name="图片 4">
            <a:extLst>
              <a:ext uri="{FF2B5EF4-FFF2-40B4-BE49-F238E27FC236}">
                <a16:creationId xmlns:a16="http://schemas.microsoft.com/office/drawing/2014/main" id="{A87ED173-64C0-544A-BD7A-C5F715B549C4}"/>
              </a:ext>
            </a:extLst>
          </p:cNvPr>
          <p:cNvPicPr/>
          <p:nvPr/>
        </p:nvPicPr>
        <p:blipFill rotWithShape="1">
          <a:blip r:embed="rId2"/>
          <a:srcRect r="-587" b="48877"/>
          <a:stretch/>
        </p:blipFill>
        <p:spPr>
          <a:xfrm>
            <a:off x="494024" y="4509141"/>
            <a:ext cx="8421375" cy="1768567"/>
          </a:xfrm>
          <a:prstGeom prst="rect">
            <a:avLst/>
          </a:prstGeom>
        </p:spPr>
      </p:pic>
      <p:sp>
        <p:nvSpPr>
          <p:cNvPr id="7" name="文本框 6">
            <a:extLst>
              <a:ext uri="{FF2B5EF4-FFF2-40B4-BE49-F238E27FC236}">
                <a16:creationId xmlns:a16="http://schemas.microsoft.com/office/drawing/2014/main" id="{952FE0C4-55E9-8D4D-A72B-EA75EF0CADF2}"/>
              </a:ext>
            </a:extLst>
          </p:cNvPr>
          <p:cNvSpPr txBox="1"/>
          <p:nvPr/>
        </p:nvSpPr>
        <p:spPr>
          <a:xfrm>
            <a:off x="494024" y="1881352"/>
            <a:ext cx="4771659" cy="369332"/>
          </a:xfrm>
          <a:prstGeom prst="rect">
            <a:avLst/>
          </a:prstGeom>
          <a:noFill/>
        </p:spPr>
        <p:txBody>
          <a:bodyPr wrap="square" rtlCol="0">
            <a:spAutoFit/>
          </a:bodyPr>
          <a:lstStyle/>
          <a:p>
            <a:r>
              <a:rPr kumimoji="1" lang="zh-CN" altLang="en-US" dirty="0"/>
              <a:t>最终优化结果对比，优化后效率得到提升</a:t>
            </a:r>
          </a:p>
        </p:txBody>
      </p:sp>
      <p:pic>
        <p:nvPicPr>
          <p:cNvPr id="6" name="图片 5">
            <a:extLst>
              <a:ext uri="{FF2B5EF4-FFF2-40B4-BE49-F238E27FC236}">
                <a16:creationId xmlns:a16="http://schemas.microsoft.com/office/drawing/2014/main" id="{A87ED173-64C0-544A-BD7A-C5F715B549C4}"/>
              </a:ext>
            </a:extLst>
          </p:cNvPr>
          <p:cNvPicPr/>
          <p:nvPr/>
        </p:nvPicPr>
        <p:blipFill rotWithShape="1">
          <a:blip r:embed="rId2"/>
          <a:srcRect l="-1" t="49423" r="-2023"/>
          <a:stretch/>
        </p:blipFill>
        <p:spPr>
          <a:xfrm>
            <a:off x="494024" y="2505078"/>
            <a:ext cx="8541536" cy="1749669"/>
          </a:xfrm>
          <a:prstGeom prst="rect">
            <a:avLst/>
          </a:prstGeom>
        </p:spPr>
      </p:pic>
    </p:spTree>
    <p:extLst>
      <p:ext uri="{BB962C8B-B14F-4D97-AF65-F5344CB8AC3E}">
        <p14:creationId xmlns:p14="http://schemas.microsoft.com/office/powerpoint/2010/main" val="4833024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494026" y="1685678"/>
            <a:ext cx="4229508" cy="480579"/>
          </a:xfrm>
        </p:spPr>
        <p:txBody>
          <a:bodyPr>
            <a:normAutofit fontScale="92500"/>
          </a:bodyPr>
          <a:lstStyle/>
          <a:p>
            <a:r>
              <a:rPr lang="zh-CN" altLang="en-US" dirty="0"/>
              <a:t>先</a:t>
            </a:r>
            <a:r>
              <a:rPr lang="en-US" altLang="zh-CN" dirty="0"/>
              <a:t>natural join</a:t>
            </a:r>
            <a:r>
              <a:rPr lang="zh-CN" altLang="en-US" dirty="0"/>
              <a:t>，再用</a:t>
            </a:r>
            <a:r>
              <a:rPr lang="en-US" altLang="zh-CN" dirty="0"/>
              <a:t>where</a:t>
            </a:r>
            <a:r>
              <a:rPr lang="zh-CN" altLang="en-US" dirty="0"/>
              <a:t>进行选择</a:t>
            </a:r>
            <a:endParaRPr lang="en-US" altLang="zh-CN" dirty="0"/>
          </a:p>
          <a:p>
            <a:pPr marL="0" indent="0">
              <a:buNone/>
            </a:pPr>
            <a:endParaRPr lang="en-US" altLang="zh-CN" dirty="0"/>
          </a:p>
        </p:txBody>
      </p:sp>
      <p:sp>
        <p:nvSpPr>
          <p:cNvPr id="2" name="标题 1"/>
          <p:cNvSpPr>
            <a:spLocks noGrp="1"/>
          </p:cNvSpPr>
          <p:nvPr>
            <p:ph type="title"/>
          </p:nvPr>
        </p:nvSpPr>
        <p:spPr/>
        <p:txBody>
          <a:bodyPr/>
          <a:lstStyle/>
          <a:p>
            <a:r>
              <a:rPr lang="zh-CN" altLang="en-US" dirty="0"/>
              <a:t>优化</a:t>
            </a:r>
            <a:r>
              <a:rPr lang="en-US" altLang="zh-CN" dirty="0" err="1"/>
              <a:t>get_time_slot_id</a:t>
            </a:r>
            <a:endParaRPr lang="zh-CN" altLang="en-US" dirty="0"/>
          </a:p>
        </p:txBody>
      </p:sp>
      <p:pic>
        <p:nvPicPr>
          <p:cNvPr id="4" name="图片 3">
            <a:extLst>
              <a:ext uri="{FF2B5EF4-FFF2-40B4-BE49-F238E27FC236}">
                <a16:creationId xmlns:a16="http://schemas.microsoft.com/office/drawing/2014/main" id="{546B2366-E417-4DF3-A305-4BA7734DB549}"/>
              </a:ext>
            </a:extLst>
          </p:cNvPr>
          <p:cNvPicPr>
            <a:picLocks noChangeAspect="1"/>
          </p:cNvPicPr>
          <p:nvPr/>
        </p:nvPicPr>
        <p:blipFill>
          <a:blip r:embed="rId2"/>
          <a:stretch>
            <a:fillRect/>
          </a:stretch>
        </p:blipFill>
        <p:spPr>
          <a:xfrm>
            <a:off x="366463" y="2130933"/>
            <a:ext cx="4313642" cy="2473112"/>
          </a:xfrm>
          <a:prstGeom prst="rect">
            <a:avLst/>
          </a:prstGeom>
        </p:spPr>
      </p:pic>
      <p:pic>
        <p:nvPicPr>
          <p:cNvPr id="5" name="图片 4">
            <a:extLst>
              <a:ext uri="{FF2B5EF4-FFF2-40B4-BE49-F238E27FC236}">
                <a16:creationId xmlns:a16="http://schemas.microsoft.com/office/drawing/2014/main" id="{B012F228-6EC7-4EE3-AA1F-857876A0D86C}"/>
              </a:ext>
            </a:extLst>
          </p:cNvPr>
          <p:cNvPicPr>
            <a:picLocks noChangeAspect="1"/>
          </p:cNvPicPr>
          <p:nvPr/>
        </p:nvPicPr>
        <p:blipFill>
          <a:blip r:embed="rId3"/>
          <a:stretch>
            <a:fillRect/>
          </a:stretch>
        </p:blipFill>
        <p:spPr>
          <a:xfrm>
            <a:off x="3766459" y="5044947"/>
            <a:ext cx="5327562" cy="1548334"/>
          </a:xfrm>
          <a:prstGeom prst="rect">
            <a:avLst/>
          </a:prstGeom>
        </p:spPr>
      </p:pic>
      <p:cxnSp>
        <p:nvCxnSpPr>
          <p:cNvPr id="7" name="直接箭头连接符 6">
            <a:extLst>
              <a:ext uri="{FF2B5EF4-FFF2-40B4-BE49-F238E27FC236}">
                <a16:creationId xmlns:a16="http://schemas.microsoft.com/office/drawing/2014/main" id="{989E1F0A-8600-45F4-8936-A992B4A0BF46}"/>
              </a:ext>
            </a:extLst>
          </p:cNvPr>
          <p:cNvCxnSpPr/>
          <p:nvPr/>
        </p:nvCxnSpPr>
        <p:spPr>
          <a:xfrm>
            <a:off x="4778829" y="3429000"/>
            <a:ext cx="1964871" cy="1560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内容占位符 3">
            <a:extLst>
              <a:ext uri="{FF2B5EF4-FFF2-40B4-BE49-F238E27FC236}">
                <a16:creationId xmlns:a16="http://schemas.microsoft.com/office/drawing/2014/main" id="{25A5B8AA-65E0-4DB1-8EE3-ECB0F95B9097}"/>
              </a:ext>
            </a:extLst>
          </p:cNvPr>
          <p:cNvSpPr txBox="1">
            <a:spLocks/>
          </p:cNvSpPr>
          <p:nvPr/>
        </p:nvSpPr>
        <p:spPr>
          <a:xfrm>
            <a:off x="49979" y="5186518"/>
            <a:ext cx="3898385" cy="102352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先用</a:t>
            </a:r>
            <a:r>
              <a:rPr lang="en-US" altLang="zh-CN" dirty="0"/>
              <a:t>where</a:t>
            </a:r>
            <a:r>
              <a:rPr lang="zh-CN" altLang="en-US" dirty="0"/>
              <a:t>进行选择，再</a:t>
            </a:r>
            <a:r>
              <a:rPr lang="en-US" altLang="zh-CN" dirty="0"/>
              <a:t>natural join</a:t>
            </a:r>
            <a:r>
              <a:rPr lang="zh-CN" altLang="en-US" dirty="0"/>
              <a:t>，</a:t>
            </a:r>
            <a:r>
              <a:rPr lang="zh-CN" altLang="en-US" dirty="0">
                <a:solidFill>
                  <a:srgbClr val="FF0000"/>
                </a:solidFill>
              </a:rPr>
              <a:t>且删去无关表</a:t>
            </a:r>
            <a:endParaRPr lang="en-US" altLang="zh-CN" dirty="0">
              <a:solidFill>
                <a:srgbClr val="FF0000"/>
              </a:solidFill>
            </a:endParaRPr>
          </a:p>
          <a:p>
            <a:pPr>
              <a:lnSpc>
                <a:spcPct val="150000"/>
              </a:lnSpc>
            </a:pPr>
            <a:endParaRPr lang="en-US" altLang="zh-CN" dirty="0"/>
          </a:p>
        </p:txBody>
      </p:sp>
    </p:spTree>
    <p:extLst>
      <p:ext uri="{BB962C8B-B14F-4D97-AF65-F5344CB8AC3E}">
        <p14:creationId xmlns:p14="http://schemas.microsoft.com/office/powerpoint/2010/main" val="145563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strVal val="#ppt_w*0.70"/>
                                          </p:val>
                                        </p:tav>
                                        <p:tav tm="100000">
                                          <p:val>
                                            <p:strVal val="#ppt_w"/>
                                          </p:val>
                                        </p:tav>
                                      </p:tavLst>
                                    </p:anim>
                                    <p:anim calcmode="lin" valueType="num">
                                      <p:cBhvr>
                                        <p:cTn id="18" dur="1000" fill="hold"/>
                                        <p:tgtEl>
                                          <p:spTgt spid="7"/>
                                        </p:tgtEl>
                                        <p:attrNameLst>
                                          <p:attrName>ppt_h</p:attrName>
                                        </p:attrNameLst>
                                      </p:cBhvr>
                                      <p:tavLst>
                                        <p:tav tm="0">
                                          <p:val>
                                            <p:strVal val="#ppt_h"/>
                                          </p:val>
                                        </p:tav>
                                        <p:tav tm="100000">
                                          <p:val>
                                            <p:strVal val="#ppt_h"/>
                                          </p:val>
                                        </p:tav>
                                      </p:tavLst>
                                    </p:anim>
                                    <p:animEffect transition="in" filter="fade">
                                      <p:cBhvr>
                                        <p:cTn id="19" dur="1000"/>
                                        <p:tgtEl>
                                          <p:spTgt spid="7"/>
                                        </p:tgtEl>
                                      </p:cBhvr>
                                    </p:animEffect>
                                  </p:childTnLst>
                                </p:cTn>
                              </p:par>
                              <p:par>
                                <p:cTn id="20" presetID="55"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1000" fill="hold"/>
                                        <p:tgtEl>
                                          <p:spTgt spid="5"/>
                                        </p:tgtEl>
                                        <p:attrNameLst>
                                          <p:attrName>ppt_w</p:attrName>
                                        </p:attrNameLst>
                                      </p:cBhvr>
                                      <p:tavLst>
                                        <p:tav tm="0">
                                          <p:val>
                                            <p:strVal val="#ppt_w*0.70"/>
                                          </p:val>
                                        </p:tav>
                                        <p:tav tm="100000">
                                          <p:val>
                                            <p:strVal val="#ppt_w"/>
                                          </p:val>
                                        </p:tav>
                                      </p:tavLst>
                                    </p:anim>
                                    <p:anim calcmode="lin" valueType="num">
                                      <p:cBhvr>
                                        <p:cTn id="23" dur="1000" fill="hold"/>
                                        <p:tgtEl>
                                          <p:spTgt spid="5"/>
                                        </p:tgtEl>
                                        <p:attrNameLst>
                                          <p:attrName>ppt_h</p:attrName>
                                        </p:attrNameLst>
                                      </p:cBhvr>
                                      <p:tavLst>
                                        <p:tav tm="0">
                                          <p:val>
                                            <p:strVal val="#ppt_h"/>
                                          </p:val>
                                        </p:tav>
                                        <p:tav tm="100000">
                                          <p:val>
                                            <p:strVal val="#ppt_h"/>
                                          </p:val>
                                        </p:tav>
                                      </p:tavLst>
                                    </p:anim>
                                    <p:animEffect transition="in" filter="fade">
                                      <p:cBhvr>
                                        <p:cTn id="24" dur="1000"/>
                                        <p:tgtEl>
                                          <p:spTgt spid="5"/>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1000" fill="hold"/>
                                        <p:tgtEl>
                                          <p:spTgt spid="32"/>
                                        </p:tgtEl>
                                        <p:attrNameLst>
                                          <p:attrName>ppt_w</p:attrName>
                                        </p:attrNameLst>
                                      </p:cBhvr>
                                      <p:tavLst>
                                        <p:tav tm="0">
                                          <p:val>
                                            <p:strVal val="#ppt_w*0.70"/>
                                          </p:val>
                                        </p:tav>
                                        <p:tav tm="100000">
                                          <p:val>
                                            <p:strVal val="#ppt_w"/>
                                          </p:val>
                                        </p:tav>
                                      </p:tavLst>
                                    </p:anim>
                                    <p:anim calcmode="lin" valueType="num">
                                      <p:cBhvr>
                                        <p:cTn id="28" dur="1000" fill="hold"/>
                                        <p:tgtEl>
                                          <p:spTgt spid="32"/>
                                        </p:tgtEl>
                                        <p:attrNameLst>
                                          <p:attrName>ppt_h</p:attrName>
                                        </p:attrNameLst>
                                      </p:cBhvr>
                                      <p:tavLst>
                                        <p:tav tm="0">
                                          <p:val>
                                            <p:strVal val="#ppt_h"/>
                                          </p:val>
                                        </p:tav>
                                        <p:tav tm="100000">
                                          <p:val>
                                            <p:strVal val="#ppt_h"/>
                                          </p:val>
                                        </p:tav>
                                      </p:tavLst>
                                    </p:anim>
                                    <p:animEffect transition="in" filter="fade">
                                      <p:cBhvr>
                                        <p:cTn id="29"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3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get_time_slot_id</a:t>
            </a:r>
            <a:r>
              <a:rPr lang="zh-CN" altLang="en-US" dirty="0"/>
              <a:t>测试</a:t>
            </a:r>
          </a:p>
        </p:txBody>
      </p:sp>
      <p:sp>
        <p:nvSpPr>
          <p:cNvPr id="32" name="内容占位符 3">
            <a:extLst>
              <a:ext uri="{FF2B5EF4-FFF2-40B4-BE49-F238E27FC236}">
                <a16:creationId xmlns:a16="http://schemas.microsoft.com/office/drawing/2014/main" id="{25A5B8AA-65E0-4DB1-8EE3-ECB0F95B9097}"/>
              </a:ext>
            </a:extLst>
          </p:cNvPr>
          <p:cNvSpPr txBox="1">
            <a:spLocks/>
          </p:cNvSpPr>
          <p:nvPr/>
        </p:nvSpPr>
        <p:spPr>
          <a:xfrm>
            <a:off x="494024" y="4868239"/>
            <a:ext cx="7378864" cy="159206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t>concurrency=100</a:t>
            </a:r>
            <a:r>
              <a:rPr lang="zh-CN" altLang="en-US" dirty="0"/>
              <a:t>，</a:t>
            </a:r>
            <a:r>
              <a:rPr lang="en-US" altLang="zh-CN" dirty="0"/>
              <a:t>queries=5000</a:t>
            </a:r>
          </a:p>
          <a:p>
            <a:pPr>
              <a:lnSpc>
                <a:spcPct val="150000"/>
              </a:lnSpc>
            </a:pPr>
            <a:r>
              <a:rPr lang="zh-CN" altLang="en-US" dirty="0"/>
              <a:t>优化前：</a:t>
            </a:r>
            <a:r>
              <a:rPr lang="en-US" altLang="zh-CN" dirty="0"/>
              <a:t>1.422s </a:t>
            </a:r>
          </a:p>
          <a:p>
            <a:pPr>
              <a:lnSpc>
                <a:spcPct val="150000"/>
              </a:lnSpc>
            </a:pPr>
            <a:r>
              <a:rPr lang="zh-CN" altLang="en-US" dirty="0"/>
              <a:t>优化后：</a:t>
            </a:r>
            <a:r>
              <a:rPr lang="en-US" altLang="zh-CN" dirty="0"/>
              <a:t>0.359s</a:t>
            </a:r>
          </a:p>
        </p:txBody>
      </p:sp>
      <p:pic>
        <p:nvPicPr>
          <p:cNvPr id="10" name="图片 9">
            <a:extLst>
              <a:ext uri="{FF2B5EF4-FFF2-40B4-BE49-F238E27FC236}">
                <a16:creationId xmlns:a16="http://schemas.microsoft.com/office/drawing/2014/main" id="{EB897DE3-33DD-4F0E-935A-82866E95EB5B}"/>
              </a:ext>
            </a:extLst>
          </p:cNvPr>
          <p:cNvPicPr/>
          <p:nvPr/>
        </p:nvPicPr>
        <p:blipFill>
          <a:blip r:embed="rId2"/>
          <a:stretch>
            <a:fillRect/>
          </a:stretch>
        </p:blipFill>
        <p:spPr>
          <a:xfrm>
            <a:off x="494023" y="1717936"/>
            <a:ext cx="7741019" cy="3150303"/>
          </a:xfrm>
          <a:prstGeom prst="rect">
            <a:avLst/>
          </a:prstGeom>
        </p:spPr>
      </p:pic>
      <p:sp>
        <p:nvSpPr>
          <p:cNvPr id="8" name="矩形 7">
            <a:extLst>
              <a:ext uri="{FF2B5EF4-FFF2-40B4-BE49-F238E27FC236}">
                <a16:creationId xmlns:a16="http://schemas.microsoft.com/office/drawing/2014/main" id="{4486552C-EA26-4380-881A-ABF3FAFA79A2}"/>
              </a:ext>
            </a:extLst>
          </p:cNvPr>
          <p:cNvSpPr/>
          <p:nvPr/>
        </p:nvSpPr>
        <p:spPr>
          <a:xfrm>
            <a:off x="6066119" y="2172678"/>
            <a:ext cx="1104791" cy="923330"/>
          </a:xfrm>
          <a:prstGeom prst="rect">
            <a:avLst/>
          </a:prstGeom>
          <a:noFill/>
        </p:spPr>
        <p:txBody>
          <a:bodyPr wrap="none" lIns="91440" tIns="45720" rIns="91440" bIns="45720">
            <a:spAutoFit/>
          </a:bodyPr>
          <a:lstStyle/>
          <a:p>
            <a:pPr algn="ctr"/>
            <a:r>
              <a:rPr lang="en-US" altLang="zh-C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old</a:t>
            </a:r>
            <a:endPar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3" name="矩形 12">
            <a:extLst>
              <a:ext uri="{FF2B5EF4-FFF2-40B4-BE49-F238E27FC236}">
                <a16:creationId xmlns:a16="http://schemas.microsoft.com/office/drawing/2014/main" id="{F69EFA68-EA69-47F5-AEDA-3AFE752B6F0B}"/>
              </a:ext>
            </a:extLst>
          </p:cNvPr>
          <p:cNvSpPr/>
          <p:nvPr/>
        </p:nvSpPr>
        <p:spPr>
          <a:xfrm>
            <a:off x="5931468" y="3775433"/>
            <a:ext cx="1374094" cy="923330"/>
          </a:xfrm>
          <a:prstGeom prst="rect">
            <a:avLst/>
          </a:prstGeom>
          <a:noFill/>
        </p:spPr>
        <p:txBody>
          <a:bodyPr wrap="none" lIns="91440" tIns="45720" rIns="91440" bIns="45720">
            <a:spAutoFit/>
          </a:bodyPr>
          <a:lstStyle/>
          <a:p>
            <a:pPr algn="ctr"/>
            <a:r>
              <a:rPr lang="en-US" altLang="zh-CN"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new</a:t>
            </a:r>
            <a:endPar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07182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strVal val="#ppt_w*0.70"/>
                                          </p:val>
                                        </p:tav>
                                        <p:tav tm="100000">
                                          <p:val>
                                            <p:strVal val="#ppt_w"/>
                                          </p:val>
                                        </p:tav>
                                      </p:tavLst>
                                    </p:anim>
                                    <p:anim calcmode="lin" valueType="num">
                                      <p:cBhvr>
                                        <p:cTn id="8" dur="1000" fill="hold"/>
                                        <p:tgtEl>
                                          <p:spTgt spid="32"/>
                                        </p:tgtEl>
                                        <p:attrNameLst>
                                          <p:attrName>ppt_h</p:attrName>
                                        </p:attrNameLst>
                                      </p:cBhvr>
                                      <p:tavLst>
                                        <p:tav tm="0">
                                          <p:val>
                                            <p:strVal val="#ppt_h"/>
                                          </p:val>
                                        </p:tav>
                                        <p:tav tm="100000">
                                          <p:val>
                                            <p:strVal val="#ppt_h"/>
                                          </p:val>
                                        </p:tav>
                                      </p:tavLst>
                                    </p:anim>
                                    <p:animEffect transition="in" filter="fade">
                                      <p:cBhvr>
                                        <p:cTn id="9"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简介</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优化方案</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79"/>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SQL</a:t>
            </a:r>
            <a:r>
              <a:rPr lang="zh-CN" altLang="en-US" sz="2400" dirty="0">
                <a:solidFill>
                  <a:schemeClr val="tx1">
                    <a:lumMod val="75000"/>
                    <a:lumOff val="25000"/>
                  </a:schemeClr>
                </a:solidFill>
              </a:rPr>
              <a:t>脚本优化</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总结</a:t>
            </a:r>
          </a:p>
        </p:txBody>
      </p:sp>
    </p:spTree>
    <p:extLst>
      <p:ext uri="{BB962C8B-B14F-4D97-AF65-F5344CB8AC3E}">
        <p14:creationId xmlns:p14="http://schemas.microsoft.com/office/powerpoint/2010/main" val="35952792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addAppoint</a:t>
            </a:r>
            <a:r>
              <a:rPr lang="zh-CN" altLang="en-US" dirty="0"/>
              <a:t>测试</a:t>
            </a:r>
          </a:p>
        </p:txBody>
      </p:sp>
      <p:sp>
        <p:nvSpPr>
          <p:cNvPr id="32" name="内容占位符 3">
            <a:extLst>
              <a:ext uri="{FF2B5EF4-FFF2-40B4-BE49-F238E27FC236}">
                <a16:creationId xmlns:a16="http://schemas.microsoft.com/office/drawing/2014/main" id="{25A5B8AA-65E0-4DB1-8EE3-ECB0F95B9097}"/>
              </a:ext>
            </a:extLst>
          </p:cNvPr>
          <p:cNvSpPr txBox="1">
            <a:spLocks/>
          </p:cNvSpPr>
          <p:nvPr/>
        </p:nvSpPr>
        <p:spPr>
          <a:xfrm>
            <a:off x="494024" y="4868239"/>
            <a:ext cx="7378864" cy="159206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调用了</a:t>
            </a:r>
            <a:r>
              <a:rPr lang="en-US" altLang="zh-CN" dirty="0" err="1"/>
              <a:t>get_timeslotid</a:t>
            </a:r>
            <a:r>
              <a:rPr lang="zh-CN" altLang="en-US" dirty="0"/>
              <a:t>函数</a:t>
            </a:r>
            <a:endParaRPr lang="en-US" altLang="zh-CN" dirty="0"/>
          </a:p>
          <a:p>
            <a:pPr>
              <a:lnSpc>
                <a:spcPct val="150000"/>
              </a:lnSpc>
            </a:pPr>
            <a:r>
              <a:rPr lang="zh-CN" altLang="en-US" dirty="0"/>
              <a:t>优化前：</a:t>
            </a:r>
            <a:r>
              <a:rPr lang="en-US" altLang="zh-CN" dirty="0"/>
              <a:t>1.656s </a:t>
            </a:r>
          </a:p>
          <a:p>
            <a:pPr>
              <a:lnSpc>
                <a:spcPct val="150000"/>
              </a:lnSpc>
            </a:pPr>
            <a:r>
              <a:rPr lang="zh-CN" altLang="en-US" dirty="0"/>
              <a:t>优化后：</a:t>
            </a:r>
            <a:r>
              <a:rPr lang="en-US" altLang="zh-CN" dirty="0"/>
              <a:t>0.625s</a:t>
            </a:r>
          </a:p>
        </p:txBody>
      </p:sp>
      <p:pic>
        <p:nvPicPr>
          <p:cNvPr id="5" name="图片 4">
            <a:extLst>
              <a:ext uri="{FF2B5EF4-FFF2-40B4-BE49-F238E27FC236}">
                <a16:creationId xmlns:a16="http://schemas.microsoft.com/office/drawing/2014/main" id="{EA4ACBEB-830D-45AD-901A-9C98F0A78BCD}"/>
              </a:ext>
            </a:extLst>
          </p:cNvPr>
          <p:cNvPicPr/>
          <p:nvPr/>
        </p:nvPicPr>
        <p:blipFill>
          <a:blip r:embed="rId2"/>
          <a:stretch>
            <a:fillRect/>
          </a:stretch>
        </p:blipFill>
        <p:spPr>
          <a:xfrm>
            <a:off x="494024" y="1698171"/>
            <a:ext cx="7784562" cy="3170068"/>
          </a:xfrm>
          <a:prstGeom prst="rect">
            <a:avLst/>
          </a:prstGeom>
        </p:spPr>
      </p:pic>
      <p:sp>
        <p:nvSpPr>
          <p:cNvPr id="3" name="矩形 2">
            <a:extLst>
              <a:ext uri="{FF2B5EF4-FFF2-40B4-BE49-F238E27FC236}">
                <a16:creationId xmlns:a16="http://schemas.microsoft.com/office/drawing/2014/main" id="{B0AE0F8C-972D-46B3-9BEA-4FFA9E6A107B}"/>
              </a:ext>
            </a:extLst>
          </p:cNvPr>
          <p:cNvSpPr/>
          <p:nvPr/>
        </p:nvSpPr>
        <p:spPr>
          <a:xfrm>
            <a:off x="6300161" y="3795198"/>
            <a:ext cx="1104791" cy="923330"/>
          </a:xfrm>
          <a:prstGeom prst="rect">
            <a:avLst/>
          </a:prstGeom>
          <a:noFill/>
        </p:spPr>
        <p:txBody>
          <a:bodyPr wrap="none" lIns="91440" tIns="45720" rIns="91440" bIns="45720">
            <a:spAutoFit/>
          </a:bodyPr>
          <a:lstStyle/>
          <a:p>
            <a:pPr algn="ctr"/>
            <a:r>
              <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rPr>
              <a:t>old</a:t>
            </a:r>
            <a:endPar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7" name="矩形 6">
            <a:extLst>
              <a:ext uri="{FF2B5EF4-FFF2-40B4-BE49-F238E27FC236}">
                <a16:creationId xmlns:a16="http://schemas.microsoft.com/office/drawing/2014/main" id="{BE98D7AA-F8BD-4176-9B29-E7AAC5E6BD94}"/>
              </a:ext>
            </a:extLst>
          </p:cNvPr>
          <p:cNvSpPr/>
          <p:nvPr/>
        </p:nvSpPr>
        <p:spPr>
          <a:xfrm>
            <a:off x="6165509" y="2139472"/>
            <a:ext cx="1374094" cy="923330"/>
          </a:xfrm>
          <a:prstGeom prst="rect">
            <a:avLst/>
          </a:prstGeom>
          <a:noFill/>
        </p:spPr>
        <p:txBody>
          <a:bodyPr wrap="none" lIns="91440" tIns="45720" rIns="91440" bIns="45720">
            <a:spAutoFit/>
          </a:bodyPr>
          <a:lstStyle/>
          <a:p>
            <a:pPr algn="ctr"/>
            <a:r>
              <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rPr>
              <a:t>new</a:t>
            </a:r>
            <a:endPar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417943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strVal val="#ppt_w*0.70"/>
                                          </p:val>
                                        </p:tav>
                                        <p:tav tm="100000">
                                          <p:val>
                                            <p:strVal val="#ppt_w"/>
                                          </p:val>
                                        </p:tav>
                                      </p:tavLst>
                                    </p:anim>
                                    <p:anim calcmode="lin" valueType="num">
                                      <p:cBhvr>
                                        <p:cTn id="8" dur="1000" fill="hold"/>
                                        <p:tgtEl>
                                          <p:spTgt spid="32"/>
                                        </p:tgtEl>
                                        <p:attrNameLst>
                                          <p:attrName>ppt_h</p:attrName>
                                        </p:attrNameLst>
                                      </p:cBhvr>
                                      <p:tavLst>
                                        <p:tav tm="0">
                                          <p:val>
                                            <p:strVal val="#ppt_h"/>
                                          </p:val>
                                        </p:tav>
                                        <p:tav tm="100000">
                                          <p:val>
                                            <p:strVal val="#ppt_h"/>
                                          </p:val>
                                        </p:tav>
                                      </p:tavLst>
                                    </p:anim>
                                    <p:animEffect transition="in" filter="fade">
                                      <p:cBhvr>
                                        <p:cTn id="9"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noChangeAspect="1"/>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a:spLocks/>
          </p:cNvSpPr>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简介</a:t>
            </a:r>
          </a:p>
        </p:txBody>
      </p:sp>
      <p:sp>
        <p:nvSpPr>
          <p:cNvPr id="13" name="Freeform 10"/>
          <p:cNvSpPr>
            <a:spLocks noChangeAspect="1"/>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优化方案</a:t>
            </a:r>
          </a:p>
        </p:txBody>
      </p:sp>
      <p:sp>
        <p:nvSpPr>
          <p:cNvPr id="18" name="Freeform 10"/>
          <p:cNvSpPr>
            <a:spLocks noChangeAspect="1"/>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SQL</a:t>
            </a:r>
            <a:r>
              <a:rPr lang="zh-CN" altLang="en-US" sz="2400" dirty="0">
                <a:solidFill>
                  <a:schemeClr val="tx1">
                    <a:lumMod val="75000"/>
                    <a:lumOff val="25000"/>
                  </a:schemeClr>
                </a:solidFill>
              </a:rPr>
              <a:t>脚本优化</a:t>
            </a:r>
          </a:p>
        </p:txBody>
      </p:sp>
      <p:sp>
        <p:nvSpPr>
          <p:cNvPr id="23" name="Freeform 10"/>
          <p:cNvSpPr>
            <a:spLocks noChangeAspect="1"/>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总结</a:t>
            </a:r>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82380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98BC453-1320-4257-BFC6-0ACAFB3AF412}"/>
              </a:ext>
            </a:extLst>
          </p:cNvPr>
          <p:cNvSpPr>
            <a:spLocks noGrp="1"/>
          </p:cNvSpPr>
          <p:nvPr>
            <p:ph sz="quarter" idx="10"/>
          </p:nvPr>
        </p:nvSpPr>
        <p:spPr/>
        <p:txBody>
          <a:bodyPr>
            <a:normAutofit/>
          </a:bodyPr>
          <a:lstStyle/>
          <a:p>
            <a:r>
              <a:rPr lang="zh-CN" altLang="en-US" sz="2400" dirty="0"/>
              <a:t>在迭代二的过程中，我们自主了解、学习了许多的优化知识，进行了多次的讨论以及更改，光是时长两个多小时的</a:t>
            </a:r>
            <a:r>
              <a:rPr lang="en-US" altLang="zh-CN" sz="2400" dirty="0"/>
              <a:t>zoom</a:t>
            </a:r>
            <a:r>
              <a:rPr lang="zh-CN" altLang="en-US" sz="2400" dirty="0"/>
              <a:t>会议就开了四、五次。虽然没有特别高大上的操作，但是也对数据库从总体结构到函数细节都做到了优化。</a:t>
            </a:r>
            <a:endParaRPr lang="en-US" altLang="zh-CN" sz="2400" dirty="0"/>
          </a:p>
          <a:p>
            <a:r>
              <a:rPr lang="zh-CN" altLang="en-US" sz="2400" dirty="0"/>
              <a:t>可以说这个项目是我们全体成员的心血，也很感谢蒋老师以及助教能给我们这样一次极好的机会来锻炼我们对于数据库的知识以及熟练度！</a:t>
            </a:r>
          </a:p>
        </p:txBody>
      </p:sp>
      <p:sp>
        <p:nvSpPr>
          <p:cNvPr id="3" name="标题 2">
            <a:extLst>
              <a:ext uri="{FF2B5EF4-FFF2-40B4-BE49-F238E27FC236}">
                <a16:creationId xmlns:a16="http://schemas.microsoft.com/office/drawing/2014/main" id="{F847A92E-9ABD-43B4-A57A-311EAD1EAA49}"/>
              </a:ext>
            </a:extLst>
          </p:cNvPr>
          <p:cNvSpPr>
            <a:spLocks noGrp="1"/>
          </p:cNvSpPr>
          <p:nvPr>
            <p:ph type="title"/>
          </p:nvPr>
        </p:nvSpPr>
        <p:spPr/>
        <p:txBody>
          <a:bodyPr/>
          <a:lstStyle/>
          <a:p>
            <a:r>
              <a:rPr lang="zh-CN" altLang="en-US" dirty="0"/>
              <a:t>项目总结</a:t>
            </a:r>
          </a:p>
        </p:txBody>
      </p:sp>
    </p:spTree>
    <p:extLst>
      <p:ext uri="{BB962C8B-B14F-4D97-AF65-F5344CB8AC3E}">
        <p14:creationId xmlns:p14="http://schemas.microsoft.com/office/powerpoint/2010/main" val="37104709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ea"/>
                <a:ea typeface="+mn-ea"/>
              </a:rPr>
              <a:t>谢谢！</a:t>
            </a:r>
          </a:p>
        </p:txBody>
      </p:sp>
    </p:spTree>
    <p:extLst>
      <p:ext uri="{BB962C8B-B14F-4D97-AF65-F5344CB8AC3E}">
        <p14:creationId xmlns:p14="http://schemas.microsoft.com/office/powerpoint/2010/main" val="1362973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FB81CB2-B322-4583-AEC4-1187E5A67FBC}"/>
              </a:ext>
            </a:extLst>
          </p:cNvPr>
          <p:cNvSpPr>
            <a:spLocks noGrp="1"/>
          </p:cNvSpPr>
          <p:nvPr>
            <p:ph type="title"/>
          </p:nvPr>
        </p:nvSpPr>
        <p:spPr/>
        <p:txBody>
          <a:bodyPr/>
          <a:lstStyle/>
          <a:p>
            <a:r>
              <a:rPr lang="zh-CN" altLang="en-US" dirty="0"/>
              <a:t>由</a:t>
            </a:r>
            <a:r>
              <a:rPr lang="en-US" altLang="zh-CN" dirty="0" err="1"/>
              <a:t>PowerDesign</a:t>
            </a:r>
            <a:r>
              <a:rPr lang="zh-CN" altLang="en-US" dirty="0"/>
              <a:t>生成的逻辑模型</a:t>
            </a:r>
          </a:p>
        </p:txBody>
      </p:sp>
      <p:pic>
        <p:nvPicPr>
          <p:cNvPr id="5" name="图片 4">
            <a:extLst>
              <a:ext uri="{FF2B5EF4-FFF2-40B4-BE49-F238E27FC236}">
                <a16:creationId xmlns:a16="http://schemas.microsoft.com/office/drawing/2014/main" id="{0F26E15E-FE8B-4C28-B29D-D9237CE254CE}"/>
              </a:ext>
            </a:extLst>
          </p:cNvPr>
          <p:cNvPicPr>
            <a:picLocks noChangeAspect="1"/>
          </p:cNvPicPr>
          <p:nvPr/>
        </p:nvPicPr>
        <p:blipFill>
          <a:blip r:embed="rId2"/>
          <a:stretch>
            <a:fillRect/>
          </a:stretch>
        </p:blipFill>
        <p:spPr>
          <a:xfrm>
            <a:off x="533400" y="1621910"/>
            <a:ext cx="7214126" cy="5103461"/>
          </a:xfrm>
          <a:prstGeom prst="rect">
            <a:avLst/>
          </a:prstGeom>
        </p:spPr>
      </p:pic>
    </p:spTree>
    <p:extLst>
      <p:ext uri="{BB962C8B-B14F-4D97-AF65-F5344CB8AC3E}">
        <p14:creationId xmlns:p14="http://schemas.microsoft.com/office/powerpoint/2010/main" val="3363862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361313" y="1854406"/>
            <a:ext cx="8421374" cy="4628036"/>
          </a:xfrm>
        </p:spPr>
        <p:txBody>
          <a:bodyPr>
            <a:noAutofit/>
          </a:bodyPr>
          <a:lstStyle/>
          <a:p>
            <a:r>
              <a:rPr lang="zh-CN" altLang="en-US" sz="3200" dirty="0"/>
              <a:t>分表</a:t>
            </a:r>
            <a:endParaRPr lang="en-US" altLang="zh-CN" sz="3200" dirty="0"/>
          </a:p>
          <a:p>
            <a:r>
              <a:rPr lang="zh-CN" altLang="en-US" sz="3200" dirty="0"/>
              <a:t>添加索引</a:t>
            </a:r>
            <a:endParaRPr lang="en-US" altLang="zh-CN" sz="3200" dirty="0"/>
          </a:p>
          <a:p>
            <a:r>
              <a:rPr lang="zh-CN" altLang="en-US" sz="3200" dirty="0"/>
              <a:t>子查询优化</a:t>
            </a:r>
            <a:endParaRPr lang="en-US" altLang="zh-CN" sz="3200" dirty="0"/>
          </a:p>
          <a:p>
            <a:r>
              <a:rPr lang="zh-CN" altLang="en-US" sz="3200" dirty="0"/>
              <a:t>对</a:t>
            </a:r>
            <a:r>
              <a:rPr lang="en-US" altLang="zh-CN" sz="3200" dirty="0" err="1"/>
              <a:t>sql</a:t>
            </a:r>
            <a:r>
              <a:rPr lang="zh-CN" altLang="en-US" sz="3200" dirty="0"/>
              <a:t>语句进行优化</a:t>
            </a:r>
            <a:endParaRPr lang="en-US" altLang="zh-CN" sz="3200" dirty="0"/>
          </a:p>
          <a:p>
            <a:r>
              <a:rPr lang="zh-CN" altLang="en-US" sz="3200" dirty="0"/>
              <a:t>选择数据库引擎</a:t>
            </a:r>
            <a:endParaRPr lang="en-US" altLang="zh-CN" sz="3200" dirty="0"/>
          </a:p>
        </p:txBody>
      </p:sp>
      <p:sp>
        <p:nvSpPr>
          <p:cNvPr id="2" name="标题 1"/>
          <p:cNvSpPr>
            <a:spLocks noGrp="1"/>
          </p:cNvSpPr>
          <p:nvPr>
            <p:ph type="title"/>
          </p:nvPr>
        </p:nvSpPr>
        <p:spPr/>
        <p:txBody>
          <a:bodyPr/>
          <a:lstStyle/>
          <a:p>
            <a:r>
              <a:rPr lang="zh-CN" altLang="en-US" dirty="0"/>
              <a:t>优化方式</a:t>
            </a:r>
          </a:p>
        </p:txBody>
      </p:sp>
    </p:spTree>
    <p:extLst>
      <p:ext uri="{BB962C8B-B14F-4D97-AF65-F5344CB8AC3E}">
        <p14:creationId xmlns:p14="http://schemas.microsoft.com/office/powerpoint/2010/main" val="3664240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494026" y="1685678"/>
            <a:ext cx="8421374" cy="2401908"/>
          </a:xfrm>
        </p:spPr>
        <p:txBody>
          <a:bodyPr>
            <a:normAutofit/>
          </a:bodyPr>
          <a:lstStyle/>
          <a:p>
            <a:r>
              <a:rPr lang="zh-CN" altLang="en-US" dirty="0"/>
              <a:t>当一张的数据达到几百万时，查询一次所花的时间会变多，如果有联合查询的话，会花费更多时间。</a:t>
            </a:r>
            <a:endParaRPr lang="en-US" altLang="zh-CN" dirty="0"/>
          </a:p>
          <a:p>
            <a:r>
              <a:rPr lang="zh-CN" altLang="en-US" dirty="0"/>
              <a:t>分表的目的就在于此，减小数据库的负担，缩短查询时间。尤其是对一个表中适用区域明显不同的两部分数据。</a:t>
            </a:r>
            <a:endParaRPr lang="en-US" altLang="zh-CN" dirty="0"/>
          </a:p>
        </p:txBody>
      </p:sp>
      <p:sp>
        <p:nvSpPr>
          <p:cNvPr id="2" name="标题 1"/>
          <p:cNvSpPr>
            <a:spLocks noGrp="1"/>
          </p:cNvSpPr>
          <p:nvPr>
            <p:ph type="title"/>
          </p:nvPr>
        </p:nvSpPr>
        <p:spPr/>
        <p:txBody>
          <a:bodyPr/>
          <a:lstStyle/>
          <a:p>
            <a:r>
              <a:rPr lang="zh-CN" altLang="en-US" dirty="0"/>
              <a:t>分表</a:t>
            </a:r>
          </a:p>
        </p:txBody>
      </p:sp>
      <p:pic>
        <p:nvPicPr>
          <p:cNvPr id="3" name="图片 2">
            <a:extLst>
              <a:ext uri="{FF2B5EF4-FFF2-40B4-BE49-F238E27FC236}">
                <a16:creationId xmlns:a16="http://schemas.microsoft.com/office/drawing/2014/main" id="{18ED65BE-C2A3-44B0-9C14-C52A14AF43B5}"/>
              </a:ext>
            </a:extLst>
          </p:cNvPr>
          <p:cNvPicPr>
            <a:picLocks noChangeAspect="1"/>
          </p:cNvPicPr>
          <p:nvPr/>
        </p:nvPicPr>
        <p:blipFill rotWithShape="1">
          <a:blip r:embed="rId2"/>
          <a:srcRect r="48697"/>
          <a:stretch/>
        </p:blipFill>
        <p:spPr>
          <a:xfrm>
            <a:off x="153740" y="3605674"/>
            <a:ext cx="3264374" cy="1451187"/>
          </a:xfrm>
          <a:prstGeom prst="rect">
            <a:avLst/>
          </a:prstGeom>
        </p:spPr>
      </p:pic>
      <p:pic>
        <p:nvPicPr>
          <p:cNvPr id="6" name="图片 5">
            <a:extLst>
              <a:ext uri="{FF2B5EF4-FFF2-40B4-BE49-F238E27FC236}">
                <a16:creationId xmlns:a16="http://schemas.microsoft.com/office/drawing/2014/main" id="{A45F5C85-1AA6-4D38-8B4C-D241F92328B2}"/>
              </a:ext>
            </a:extLst>
          </p:cNvPr>
          <p:cNvPicPr>
            <a:picLocks noChangeAspect="1"/>
          </p:cNvPicPr>
          <p:nvPr/>
        </p:nvPicPr>
        <p:blipFill>
          <a:blip r:embed="rId2"/>
          <a:stretch>
            <a:fillRect/>
          </a:stretch>
        </p:blipFill>
        <p:spPr>
          <a:xfrm>
            <a:off x="2684668" y="5019665"/>
            <a:ext cx="6362897" cy="1451187"/>
          </a:xfrm>
          <a:prstGeom prst="rect">
            <a:avLst/>
          </a:prstGeom>
        </p:spPr>
      </p:pic>
      <p:cxnSp>
        <p:nvCxnSpPr>
          <p:cNvPr id="9" name="直接箭头连接符 8">
            <a:extLst>
              <a:ext uri="{FF2B5EF4-FFF2-40B4-BE49-F238E27FC236}">
                <a16:creationId xmlns:a16="http://schemas.microsoft.com/office/drawing/2014/main" id="{9FDA2E4A-0B82-4F14-98FC-2C661691B223}"/>
              </a:ext>
            </a:extLst>
          </p:cNvPr>
          <p:cNvCxnSpPr/>
          <p:nvPr/>
        </p:nvCxnSpPr>
        <p:spPr>
          <a:xfrm>
            <a:off x="3026229" y="3934496"/>
            <a:ext cx="2579914" cy="1034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332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updateIsFinished</a:t>
            </a:r>
            <a:endParaRPr lang="zh-CN" altLang="en-US" dirty="0"/>
          </a:p>
        </p:txBody>
      </p:sp>
      <p:cxnSp>
        <p:nvCxnSpPr>
          <p:cNvPr id="7" name="直接箭头连接符 6">
            <a:extLst>
              <a:ext uri="{FF2B5EF4-FFF2-40B4-BE49-F238E27FC236}">
                <a16:creationId xmlns:a16="http://schemas.microsoft.com/office/drawing/2014/main" id="{989E1F0A-8600-45F4-8936-A992B4A0BF46}"/>
              </a:ext>
            </a:extLst>
          </p:cNvPr>
          <p:cNvCxnSpPr>
            <a:cxnSpLocks/>
          </p:cNvCxnSpPr>
          <p:nvPr/>
        </p:nvCxnSpPr>
        <p:spPr>
          <a:xfrm>
            <a:off x="4327074" y="3064329"/>
            <a:ext cx="2731560" cy="867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内容占位符 3">
            <a:extLst>
              <a:ext uri="{FF2B5EF4-FFF2-40B4-BE49-F238E27FC236}">
                <a16:creationId xmlns:a16="http://schemas.microsoft.com/office/drawing/2014/main" id="{25A5B8AA-65E0-4DB1-8EE3-ECB0F95B9097}"/>
              </a:ext>
            </a:extLst>
          </p:cNvPr>
          <p:cNvSpPr txBox="1">
            <a:spLocks/>
          </p:cNvSpPr>
          <p:nvPr/>
        </p:nvSpPr>
        <p:spPr>
          <a:xfrm>
            <a:off x="352489" y="5327413"/>
            <a:ext cx="3898385" cy="102352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把</a:t>
            </a:r>
            <a:r>
              <a:rPr lang="en-US" altLang="zh-CN" dirty="0"/>
              <a:t>appointment</a:t>
            </a:r>
            <a:r>
              <a:rPr lang="zh-CN" altLang="en-US" dirty="0"/>
              <a:t>中的订单移入</a:t>
            </a:r>
            <a:r>
              <a:rPr lang="en-US" altLang="zh-CN" dirty="0" err="1"/>
              <a:t>app_finish</a:t>
            </a:r>
            <a:r>
              <a:rPr lang="zh-CN" altLang="en-US" dirty="0"/>
              <a:t>表中</a:t>
            </a:r>
            <a:endParaRPr lang="en-US" altLang="zh-CN" dirty="0"/>
          </a:p>
        </p:txBody>
      </p:sp>
      <p:pic>
        <p:nvPicPr>
          <p:cNvPr id="9" name="图片 8">
            <a:extLst>
              <a:ext uri="{FF2B5EF4-FFF2-40B4-BE49-F238E27FC236}">
                <a16:creationId xmlns:a16="http://schemas.microsoft.com/office/drawing/2014/main" id="{DBA6972B-A261-4099-94BD-3007F8A2C07C}"/>
              </a:ext>
            </a:extLst>
          </p:cNvPr>
          <p:cNvPicPr>
            <a:picLocks noChangeAspect="1"/>
          </p:cNvPicPr>
          <p:nvPr/>
        </p:nvPicPr>
        <p:blipFill>
          <a:blip r:embed="rId2"/>
          <a:stretch>
            <a:fillRect/>
          </a:stretch>
        </p:blipFill>
        <p:spPr>
          <a:xfrm>
            <a:off x="126519" y="1640671"/>
            <a:ext cx="4124355" cy="2433655"/>
          </a:xfrm>
          <a:prstGeom prst="rect">
            <a:avLst/>
          </a:prstGeom>
        </p:spPr>
      </p:pic>
      <p:pic>
        <p:nvPicPr>
          <p:cNvPr id="11" name="图片 10">
            <a:extLst>
              <a:ext uri="{FF2B5EF4-FFF2-40B4-BE49-F238E27FC236}">
                <a16:creationId xmlns:a16="http://schemas.microsoft.com/office/drawing/2014/main" id="{C3AD9E4D-E3FD-4F2B-951D-411507FEAE05}"/>
              </a:ext>
            </a:extLst>
          </p:cNvPr>
          <p:cNvPicPr>
            <a:picLocks noChangeAspect="1"/>
          </p:cNvPicPr>
          <p:nvPr/>
        </p:nvPicPr>
        <p:blipFill>
          <a:blip r:embed="rId3"/>
          <a:stretch>
            <a:fillRect/>
          </a:stretch>
        </p:blipFill>
        <p:spPr>
          <a:xfrm>
            <a:off x="4539975" y="3991526"/>
            <a:ext cx="4407450" cy="2758862"/>
          </a:xfrm>
          <a:prstGeom prst="rect">
            <a:avLst/>
          </a:prstGeom>
        </p:spPr>
      </p:pic>
      <p:sp>
        <p:nvSpPr>
          <p:cNvPr id="15" name="内容占位符 3">
            <a:extLst>
              <a:ext uri="{FF2B5EF4-FFF2-40B4-BE49-F238E27FC236}">
                <a16:creationId xmlns:a16="http://schemas.microsoft.com/office/drawing/2014/main" id="{F1F5657F-47CA-4EB0-AF00-EC60B63F1D3E}"/>
              </a:ext>
            </a:extLst>
          </p:cNvPr>
          <p:cNvSpPr txBox="1">
            <a:spLocks/>
          </p:cNvSpPr>
          <p:nvPr/>
        </p:nvSpPr>
        <p:spPr>
          <a:xfrm>
            <a:off x="4327074" y="1756347"/>
            <a:ext cx="4490355" cy="102352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只变更</a:t>
            </a:r>
            <a:r>
              <a:rPr lang="en-US" altLang="zh-CN" dirty="0"/>
              <a:t>appointment</a:t>
            </a:r>
            <a:r>
              <a:rPr lang="zh-CN" altLang="en-US" dirty="0"/>
              <a:t>中的订单状态</a:t>
            </a:r>
            <a:endParaRPr lang="en-US" altLang="zh-CN" dirty="0"/>
          </a:p>
        </p:txBody>
      </p:sp>
    </p:spTree>
    <p:extLst>
      <p:ext uri="{BB962C8B-B14F-4D97-AF65-F5344CB8AC3E}">
        <p14:creationId xmlns:p14="http://schemas.microsoft.com/office/powerpoint/2010/main" val="14784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1000"/>
                                        <p:tgtEl>
                                          <p:spTgt spid="32"/>
                                        </p:tgtEl>
                                      </p:cBhvr>
                                    </p:animEffect>
                                    <p:anim calcmode="lin" valueType="num">
                                      <p:cBhvr>
                                        <p:cTn id="26" dur="1000" fill="hold"/>
                                        <p:tgtEl>
                                          <p:spTgt spid="32"/>
                                        </p:tgtEl>
                                        <p:attrNameLst>
                                          <p:attrName>ppt_x</p:attrName>
                                        </p:attrNameLst>
                                      </p:cBhvr>
                                      <p:tavLst>
                                        <p:tav tm="0">
                                          <p:val>
                                            <p:strVal val="#ppt_x"/>
                                          </p:val>
                                        </p:tav>
                                        <p:tav tm="100000">
                                          <p:val>
                                            <p:strVal val="#ppt_x"/>
                                          </p:val>
                                        </p:tav>
                                      </p:tavLst>
                                    </p:anim>
                                    <p:anim calcmode="lin" valueType="num">
                                      <p:cBhvr>
                                        <p:cTn id="27"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5" grpId="0"/>
    </p:bldLst>
  </p:timing>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1481</TotalTime>
  <Words>2836</Words>
  <Application>Microsoft Macintosh PowerPoint</Application>
  <PresentationFormat>全屏显示(4:3)</PresentationFormat>
  <Paragraphs>296</Paragraphs>
  <Slides>53</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53</vt:i4>
      </vt:variant>
    </vt:vector>
  </HeadingPairs>
  <TitlesOfParts>
    <vt:vector size="60" baseType="lpstr">
      <vt:lpstr>等线</vt:lpstr>
      <vt:lpstr>等线 Light</vt:lpstr>
      <vt:lpstr>微软雅黑</vt:lpstr>
      <vt:lpstr>Microsoft YaHei Light</vt:lpstr>
      <vt:lpstr>Arial</vt:lpstr>
      <vt:lpstr>Calibri</vt:lpstr>
      <vt:lpstr>2016-VI主题-蓝</vt:lpstr>
      <vt:lpstr>门诊医疗预约系统的优化</vt:lpstr>
      <vt:lpstr>目录 Contents</vt:lpstr>
      <vt:lpstr>目录 Contents</vt:lpstr>
      <vt:lpstr>简介</vt:lpstr>
      <vt:lpstr>目录 Contents</vt:lpstr>
      <vt:lpstr>由PowerDesign生成的逻辑模型</vt:lpstr>
      <vt:lpstr>优化方式</vt:lpstr>
      <vt:lpstr>分表</vt:lpstr>
      <vt:lpstr>updateIsFinished</vt:lpstr>
      <vt:lpstr>mysqlslap结果显示</vt:lpstr>
      <vt:lpstr>mysqlslap结果分析</vt:lpstr>
      <vt:lpstr>优化updateisFinished</vt:lpstr>
      <vt:lpstr>添加索引</vt:lpstr>
      <vt:lpstr>添加索引</vt:lpstr>
      <vt:lpstr>添加索引</vt:lpstr>
      <vt:lpstr>为什么第一次查询比第二次慢很多</vt:lpstr>
      <vt:lpstr>为什么第一次查询比第二次慢很多</vt:lpstr>
      <vt:lpstr>子查询优化</vt:lpstr>
      <vt:lpstr>优化前的update_timeslot_status</vt:lpstr>
      <vt:lpstr>优化思路及利用mysqlslap优化结果显示</vt:lpstr>
      <vt:lpstr>优化前的change_dept_tri</vt:lpstr>
      <vt:lpstr>优化结果及利用mysqlslap的优化分析</vt:lpstr>
      <vt:lpstr>对子查询的分析</vt:lpstr>
      <vt:lpstr>对sql语句进行优化</vt:lpstr>
      <vt:lpstr>选择数据库引擎</vt:lpstr>
      <vt:lpstr>选择数据库引擎</vt:lpstr>
      <vt:lpstr>选择数据库引擎</vt:lpstr>
      <vt:lpstr>目录 Contents</vt:lpstr>
      <vt:lpstr>优化前的Doc_All_timeSlot</vt:lpstr>
      <vt:lpstr>优化思路及利用mysqlslap优化结果显示</vt:lpstr>
      <vt:lpstr>优化前的Doc_timeSlot_info</vt:lpstr>
      <vt:lpstr>优化思路及利用mysqlslap优化结果显示</vt:lpstr>
      <vt:lpstr>猜想</vt:lpstr>
      <vt:lpstr>GetRemainNum优化思路</vt:lpstr>
      <vt:lpstr>mysqlslap优化结果显示</vt:lpstr>
      <vt:lpstr>mysqlslap优化结果显示</vt:lpstr>
      <vt:lpstr>mysqlslap优化结果显示</vt:lpstr>
      <vt:lpstr>mysqlslap优化结果显示</vt:lpstr>
      <vt:lpstr>最终优化对比</vt:lpstr>
      <vt:lpstr>最终优化对比</vt:lpstr>
      <vt:lpstr>优化change_maxnum（natural join和子查询对比）</vt:lpstr>
      <vt:lpstr>mysqlslap优化结果显示</vt:lpstr>
      <vt:lpstr>setGrade优化思路</vt:lpstr>
      <vt:lpstr>setGrade优化分析</vt:lpstr>
      <vt:lpstr>mysqlslap优化过程显示</vt:lpstr>
      <vt:lpstr>优化setGrade </vt:lpstr>
      <vt:lpstr>mysqlslap优化结果显示</vt:lpstr>
      <vt:lpstr>优化get_time_slot_id</vt:lpstr>
      <vt:lpstr>get_time_slot_id测试</vt:lpstr>
      <vt:lpstr>addAppoint测试</vt:lpstr>
      <vt:lpstr>目录 Contents</vt:lpstr>
      <vt:lpstr>项目总结</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630659134@qq.com</cp:lastModifiedBy>
  <cp:revision>188</cp:revision>
  <dcterms:created xsi:type="dcterms:W3CDTF">2016-04-20T02:59:17Z</dcterms:created>
  <dcterms:modified xsi:type="dcterms:W3CDTF">2020-07-04T09:26:14Z</dcterms:modified>
</cp:coreProperties>
</file>